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s>
</file>

<file path=ppt/presentation.xml><?xml version="1.0" encoding="utf-8"?>
<p:presentation xmlns:a="http://schemas.openxmlformats.org/drawingml/2006/main" xmlns:r="http://schemas.openxmlformats.org/officeDocument/2006/relationships" xmlns:p="http://schemas.openxmlformats.org/presentationml/2006/main" xmlns:p14="http://schemas.microsoft.com/office/powerpoint/2010/main" saveSubsetFonts="1">
  <p:sldMasterIdLst>
    <p:sldMasterId id="2147483660" r:id="rId13"/>
  </p:sldMasterIdLst>
  <p:sldIdLst>
    <p:sldId id="256" r:id="rId15"/>
    <p:sldId id="263" r:id="rId16"/>
    <p:sldId id="264" r:id="rId17"/>
    <p:sldId id="265" r:id="rId18"/>
    <p:sldId id="266" r:id="rId19"/>
    <p:sldId id="267" r:id="rId20"/>
    <p:sldId id="258" r:id="rId21"/>
    <p:sldId id="259" r:id="rId22"/>
    <p:sldId id="260" r:id="rId23"/>
    <p:sldId id="257" r:id="rId24"/>
    <p:sldId id="262" r:id="rId25"/>
    <p:sldId id="261" r:id="rId26"/>
    <p:sldId id="269" r:id="rId27"/>
    <p:sldId id="268" r:id="rId28"/>
    <p:sldId id="272" r:id="rId29"/>
    <p:sldId id="270" r:id="rId30"/>
    <p:sldId id="273" r:id="rId31"/>
    <p:sldId id="271" r:id="rId32"/>
    <p:sldId id="282" r:id="rId33"/>
    <p:sldId id="275" r:id="rId34"/>
    <p:sldId id="281" r:id="rId35"/>
    <p:sldId id="283" r:id="rId36"/>
    <p:sldId id="279" r:id="rId37"/>
    <p:sldId id="278" r:id="rId38"/>
    <p:sldId id="277" r:id="rId39"/>
    <p:sldId id="276" r:id="rId40"/>
    <p:sldId id="280"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2"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View">
  <p:normalViewPr horzBarState="maximized">
    <p:restoredLeft sz="15000" autoAdjust="0"/>
    <p:restoredTop sz="94660"/>
  </p:normalViewPr>
  <p:slideViewPr>
    <p:cSldViewPr snapToGrid="0" snapToObjects="1">
      <p:cViewPr varScale="1">
        <p:scale>
          <a:sx n="90" d="100"/>
          <a:sy n="90" d="100"/>
        </p:scale>
        <p:origin x="168" y="78"/>
      </p:cViewPr>
      <p:guideLst>
        <p:guide orient="horz" pos="2182"/>
        <p:guide pos="3839"/>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13" Type="http://schemas.openxmlformats.org/officeDocument/2006/relationships/slideMaster" Target="slideMasters/slideMaster1.xml"></Relationship><Relationship Id="rId14" Type="http://schemas.openxmlformats.org/officeDocument/2006/relationships/theme" Target="theme/theme1.xml"></Relationship><Relationship Id="rId15" Type="http://schemas.openxmlformats.org/officeDocument/2006/relationships/slide" Target="slides/slide1.xml"></Relationship><Relationship Id="rId16" Type="http://schemas.openxmlformats.org/officeDocument/2006/relationships/slide" Target="slides/slide2.xml"></Relationship><Relationship Id="rId17" Type="http://schemas.openxmlformats.org/officeDocument/2006/relationships/slide" Target="slides/slide3.xml"></Relationship><Relationship Id="rId18" Type="http://schemas.openxmlformats.org/officeDocument/2006/relationships/slide" Target="slides/slide4.xml"></Relationship><Relationship Id="rId19" Type="http://schemas.openxmlformats.org/officeDocument/2006/relationships/slide" Target="slides/slide5.xml"></Relationship><Relationship Id="rId20" Type="http://schemas.openxmlformats.org/officeDocument/2006/relationships/slide" Target="slides/slide6.xml"></Relationship><Relationship Id="rId21" Type="http://schemas.openxmlformats.org/officeDocument/2006/relationships/slide" Target="slides/slide7.xml"></Relationship><Relationship Id="rId22" Type="http://schemas.openxmlformats.org/officeDocument/2006/relationships/slide" Target="slides/slide8.xml"></Relationship><Relationship Id="rId23" Type="http://schemas.openxmlformats.org/officeDocument/2006/relationships/slide" Target="slides/slide9.xml"></Relationship><Relationship Id="rId24" Type="http://schemas.openxmlformats.org/officeDocument/2006/relationships/slide" Target="slides/slide10.xml"></Relationship><Relationship Id="rId25" Type="http://schemas.openxmlformats.org/officeDocument/2006/relationships/slide" Target="slides/slide11.xml"></Relationship><Relationship Id="rId26" Type="http://schemas.openxmlformats.org/officeDocument/2006/relationships/slide" Target="slides/slide12.xml"></Relationship><Relationship Id="rId27" Type="http://schemas.openxmlformats.org/officeDocument/2006/relationships/slide" Target="slides/slide13.xml"></Relationship><Relationship Id="rId28" Type="http://schemas.openxmlformats.org/officeDocument/2006/relationships/slide" Target="slides/slide14.xml"></Relationship><Relationship Id="rId29" Type="http://schemas.openxmlformats.org/officeDocument/2006/relationships/slide" Target="slides/slide15.xml"></Relationship><Relationship Id="rId30" Type="http://schemas.openxmlformats.org/officeDocument/2006/relationships/slide" Target="slides/slide16.xml"></Relationship><Relationship Id="rId31" Type="http://schemas.openxmlformats.org/officeDocument/2006/relationships/slide" Target="slides/slide17.xml"></Relationship><Relationship Id="rId32" Type="http://schemas.openxmlformats.org/officeDocument/2006/relationships/slide" Target="slides/slide18.xml"></Relationship><Relationship Id="rId33" Type="http://schemas.openxmlformats.org/officeDocument/2006/relationships/slide" Target="slides/slide19.xml"></Relationship><Relationship Id="rId34" Type="http://schemas.openxmlformats.org/officeDocument/2006/relationships/slide" Target="slides/slide20.xml"></Relationship><Relationship Id="rId35" Type="http://schemas.openxmlformats.org/officeDocument/2006/relationships/slide" Target="slides/slide21.xml"></Relationship><Relationship Id="rId36" Type="http://schemas.openxmlformats.org/officeDocument/2006/relationships/slide" Target="slides/slide22.xml"></Relationship><Relationship Id="rId37" Type="http://schemas.openxmlformats.org/officeDocument/2006/relationships/slide" Target="slides/slide23.xml"></Relationship><Relationship Id="rId38" Type="http://schemas.openxmlformats.org/officeDocument/2006/relationships/slide" Target="slides/slide24.xml"></Relationship><Relationship Id="rId39" Type="http://schemas.openxmlformats.org/officeDocument/2006/relationships/slide" Target="slides/slide25.xml"></Relationship><Relationship Id="rId40" Type="http://schemas.openxmlformats.org/officeDocument/2006/relationships/slide" Target="slides/slide26.xml"></Relationship><Relationship Id="rId41" Type="http://schemas.openxmlformats.org/officeDocument/2006/relationships/slide" Target="slides/slide27.xml"></Relationship><Relationship Id="rId42" Type="http://schemas.openxmlformats.org/officeDocument/2006/relationships/viewProps" Target="viewProps.xml"></Relationship><Relationship Id="rId43" Type="http://schemas.openxmlformats.org/officeDocument/2006/relationships/presProps" Target="presProps.xml"></Relationship></Relationships>
</file>

<file path=ppt/charts/_rels/chart1.xml.rels><?xml version="1.0" encoding="UTF-8"?>
<Relationships xmlns="http://schemas.openxmlformats.org/package/2006/relationships"><Relationship Id="rId3" Type="http://schemas.openxmlformats.org/officeDocument/2006/relationships/package" Target="../embeddings/Polaris_Office_Excel_____1863729192.xlsx"></Relationship><Relationship Id="rId2" Type="http://schemas.microsoft.com/office/2011/relationships/chartColorStyle" Target="colors1.xml"></Relationship><Relationship Id="rId1" Type="http://schemas.microsoft.com/office/2011/relationships/chartStyle" Target="style1.xml"></Relationship></Relationships>
</file>

<file path=ppt/charts/_rels/chart10.xml.rels><?xml version="1.0" encoding="UTF-8"?>
<Relationships xmlns="http://schemas.openxmlformats.org/package/2006/relationships"><Relationship Id="rId3" Type="http://schemas.openxmlformats.org/officeDocument/2006/relationships/package" Target="../embeddings/Polaris_Office_Excel_____441847480.xlsx"></Relationship><Relationship Id="rId2" Type="http://schemas.microsoft.com/office/2011/relationships/chartColorStyle" Target="colors10.xml"></Relationship><Relationship Id="rId1" Type="http://schemas.microsoft.com/office/2011/relationships/chartStyle" Target="style10.xml"></Relationship></Relationships>
</file>

<file path=ppt/charts/_rels/chart11.xml.rels><?xml version="1.0" encoding="UTF-8"?>
<Relationships xmlns="http://schemas.openxmlformats.org/package/2006/relationships"><Relationship Id="rId3" Type="http://schemas.openxmlformats.org/officeDocument/2006/relationships/package" Target="../embeddings/Polaris_Office_Excel_____1877307608.xlsx"></Relationship><Relationship Id="rId2" Type="http://schemas.microsoft.com/office/2011/relationships/chartColorStyle" Target="colors11.xml"></Relationship><Relationship Id="rId1" Type="http://schemas.microsoft.com/office/2011/relationships/chartStyle" Target="style11.xml"></Relationship></Relationships>
</file>

<file path=ppt/charts/_rels/chart12.xml.rels><?xml version="1.0" encoding="UTF-8"?>
<Relationships xmlns="http://schemas.openxmlformats.org/package/2006/relationships"><Relationship Id="rId3" Type="http://schemas.openxmlformats.org/officeDocument/2006/relationships/package" Target="../embeddings/Polaris_Office_Excel_____441437480.xlsx"></Relationship><Relationship Id="rId2" Type="http://schemas.microsoft.com/office/2011/relationships/chartColorStyle" Target="colors13.xml"></Relationship><Relationship Id="rId1" Type="http://schemas.microsoft.com/office/2011/relationships/chartStyle" Target="style13.xml"></Relationship></Relationships>
</file>

<file path=ppt/charts/_rels/chart13.xml.rels><?xml version="1.0" encoding="UTF-8"?>
<Relationships xmlns="http://schemas.openxmlformats.org/package/2006/relationships"><Relationship Id="rId3" Type="http://schemas.openxmlformats.org/officeDocument/2006/relationships/package" Target="../embeddings/Polaris_Office_Excel_____1955668792.xlsx"></Relationship><Relationship Id="rId2" Type="http://schemas.microsoft.com/office/2011/relationships/chartColorStyle" Target="colors12.xml"></Relationship><Relationship Id="rId1" Type="http://schemas.microsoft.com/office/2011/relationships/chartStyle" Target="style12.xml"></Relationship></Relationships>
</file>

<file path=ppt/charts/_rels/chart2.xml.rels><?xml version="1.0" encoding="UTF-8"?>
<Relationships xmlns="http://schemas.openxmlformats.org/package/2006/relationships"><Relationship Id="rId3" Type="http://schemas.openxmlformats.org/officeDocument/2006/relationships/package" Target="../embeddings/Polaris_Office_Excel_____-2039318712.xlsx"></Relationship><Relationship Id="rId2" Type="http://schemas.microsoft.com/office/2011/relationships/chartColorStyle" Target="colors2.xml"></Relationship><Relationship Id="rId1" Type="http://schemas.microsoft.com/office/2011/relationships/chartStyle" Target="style2.xml"></Relationship></Relationships>
</file>

<file path=ppt/charts/_rels/chart3.xml.rels><?xml version="1.0" encoding="UTF-8"?>
<Relationships xmlns="http://schemas.openxmlformats.org/package/2006/relationships"><Relationship Id="rId3" Type="http://schemas.openxmlformats.org/officeDocument/2006/relationships/package" Target="../embeddings/Polaris_Office_Excel_____1863295768.xlsx"></Relationship><Relationship Id="rId2" Type="http://schemas.microsoft.com/office/2011/relationships/chartColorStyle" Target="colors3.xml"></Relationship><Relationship Id="rId1" Type="http://schemas.microsoft.com/office/2011/relationships/chartStyle" Target="style3.xml"></Relationship></Relationships>
</file>

<file path=ppt/charts/_rels/chart4.xml.rels><?xml version="1.0" encoding="UTF-8"?>
<Relationships xmlns="http://schemas.openxmlformats.org/package/2006/relationships"><Relationship Id="rId3" Type="http://schemas.openxmlformats.org/officeDocument/2006/relationships/package" Target="../embeddings/Polaris_Office_Excel_____1871658856.xlsx"></Relationship><Relationship Id="rId2" Type="http://schemas.microsoft.com/office/2011/relationships/chartColorStyle" Target="colors4.xml"></Relationship><Relationship Id="rId1" Type="http://schemas.microsoft.com/office/2011/relationships/chartStyle" Target="style4.xml"></Relationship></Relationships>
</file>

<file path=ppt/charts/_rels/chart5.xml.rels><?xml version="1.0" encoding="UTF-8"?>
<Relationships xmlns="http://schemas.openxmlformats.org/package/2006/relationships"><Relationship Id="rId3" Type="http://schemas.openxmlformats.org/officeDocument/2006/relationships/package" Target="../embeddings/Polaris_Office_Excel_____1556278008.xlsx"></Relationship><Relationship Id="rId2" Type="http://schemas.microsoft.com/office/2011/relationships/chartColorStyle" Target="colors5.xml"></Relationship><Relationship Id="rId1" Type="http://schemas.microsoft.com/office/2011/relationships/chartStyle" Target="style5.xml"></Relationship></Relationships>
</file>

<file path=ppt/charts/_rels/chart6.xml.rels><?xml version="1.0" encoding="UTF-8"?>
<Relationships xmlns="http://schemas.openxmlformats.org/package/2006/relationships"><Relationship Id="rId3" Type="http://schemas.openxmlformats.org/officeDocument/2006/relationships/package" Target="../embeddings/Polaris_Office_Excel_____1874857336.xlsx"></Relationship><Relationship Id="rId2" Type="http://schemas.microsoft.com/office/2011/relationships/chartColorStyle" Target="colors6.xml"></Relationship><Relationship Id="rId1" Type="http://schemas.microsoft.com/office/2011/relationships/chartStyle" Target="style6.xml"></Relationship></Relationships>
</file>

<file path=ppt/charts/_rels/chart7.xml.rels><?xml version="1.0" encoding="UTF-8"?>
<Relationships xmlns="http://schemas.openxmlformats.org/package/2006/relationships"><Relationship Id="rId3" Type="http://schemas.openxmlformats.org/officeDocument/2006/relationships/package" Target="../embeddings/Polaris_Office_Excel_____1879124920.xlsx"></Relationship><Relationship Id="rId2" Type="http://schemas.microsoft.com/office/2011/relationships/chartColorStyle" Target="colors7.xml"></Relationship><Relationship Id="rId1" Type="http://schemas.microsoft.com/office/2011/relationships/chartStyle" Target="style7.xml"></Relationship></Relationships>
</file>

<file path=ppt/charts/_rels/chart8.xml.rels><?xml version="1.0" encoding="UTF-8"?>
<Relationships xmlns="http://schemas.openxmlformats.org/package/2006/relationships"><Relationship Id="rId3" Type="http://schemas.openxmlformats.org/officeDocument/2006/relationships/package" Target="../embeddings/Polaris_Office_Excel_____-2030860248.xlsx"></Relationship><Relationship Id="rId2" Type="http://schemas.microsoft.com/office/2011/relationships/chartColorStyle" Target="colors8.xml"></Relationship><Relationship Id="rId1" Type="http://schemas.microsoft.com/office/2011/relationships/chartStyle" Target="style8.xml"></Relationship></Relationships>
</file>

<file path=ppt/charts/_rels/chart9.xml.rels><?xml version="1.0" encoding="UTF-8"?>
<Relationships xmlns="http://schemas.openxmlformats.org/package/2006/relationships"><Relationship Id="rId3" Type="http://schemas.openxmlformats.org/officeDocument/2006/relationships/package" Target="../embeddings/Polaris_Office_Excel_____440964584.xlsx"></Relationship><Relationship Id="rId2" Type="http://schemas.microsoft.com/office/2011/relationships/chartColorStyle" Target="colors9.xml"></Relationship><Relationship Id="rId1" Type="http://schemas.microsoft.com/office/2011/relationships/chartStyle" Target="style9.xml"></Relationship></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Sangat Sering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Kesulitan Pemenuhan Pangan </c:v>
                </c:pt>
                <c:pt idx="1">
                  <c:v>Kesulitan Pemenuhan non Pangan</c:v>
                </c:pt>
                <c:pt idx="2">
                  <c:v>Kesulitan Biaya Sekolah anak</c:v>
                </c:pt>
                <c:pt idx="3">
                  <c:v>Kesulitan Biaya pengobatan</c:v>
                </c:pt>
              </c:strCache>
            </c:strRef>
          </c:cat>
          <c:val>
            <c:numRef>
              <c:f>Sheet1!$B$2:$B$5</c:f>
              <c:numCache>
                <c:formatCode>0.00%</c:formatCode>
                <c:ptCount val="4"/>
                <c:pt idx="0">
                  <c:v>0.28699999999999998</c:v>
                </c:pt>
                <c:pt idx="1">
                  <c:v>0.29299999999999998</c:v>
                </c:pt>
                <c:pt idx="2">
                  <c:v>0.26100000000000001</c:v>
                </c:pt>
                <c:pt idx="3">
                  <c:v>0.249</c:v>
                </c:pt>
              </c:numCache>
            </c:numRef>
          </c:val>
          <c:extLst>
            <c:ext xmlns:c16="http://schemas.microsoft.com/office/drawing/2014/chart" uri="{C3380CC4-5D6E-409C-BE32-E72D297353CC}">
              <c16:uniqueId val="{00000000-11F1-433B-AAFA-21279658376D}"/>
            </c:ext>
          </c:extLst>
        </c:ser>
        <c:ser>
          <c:idx val="1"/>
          <c:order val="1"/>
          <c:tx>
            <c:strRef>
              <c:f>Sheet1!$C$1</c:f>
              <c:strCache>
                <c:ptCount val="1"/>
                <c:pt idx="0">
                  <c:v>Tidak Kesulitan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Kesulitan Pemenuhan Pangan </c:v>
                </c:pt>
                <c:pt idx="1">
                  <c:v>Kesulitan Pemenuhan non Pangan</c:v>
                </c:pt>
                <c:pt idx="2">
                  <c:v>Kesulitan Biaya Sekolah anak</c:v>
                </c:pt>
                <c:pt idx="3">
                  <c:v>Kesulitan Biaya pengobatan</c:v>
                </c:pt>
              </c:strCache>
            </c:strRef>
          </c:cat>
          <c:val>
            <c:numRef>
              <c:f>Sheet1!$C$2:$C$5</c:f>
              <c:numCache>
                <c:formatCode>0.00%</c:formatCode>
                <c:ptCount val="4"/>
                <c:pt idx="0">
                  <c:v>0.64200000000000002</c:v>
                </c:pt>
                <c:pt idx="1">
                  <c:v>0.48299999999999998</c:v>
                </c:pt>
                <c:pt idx="2">
                  <c:v>0.53800000000000003</c:v>
                </c:pt>
                <c:pt idx="3">
                  <c:v>0.56699999999999995</c:v>
                </c:pt>
              </c:numCache>
            </c:numRef>
          </c:val>
          <c:extLst>
            <c:ext xmlns:c16="http://schemas.microsoft.com/office/drawing/2014/chart" uri="{C3380CC4-5D6E-409C-BE32-E72D297353CC}">
              <c16:uniqueId val="{00000001-11F1-433B-AAFA-21279658376D}"/>
            </c:ext>
          </c:extLst>
        </c:ser>
        <c:ser>
          <c:idx val="2"/>
          <c:order val="2"/>
          <c:tx>
            <c:strRef>
              <c:f>Sheet1!$D$1</c:f>
              <c:strCache>
                <c:ptCount val="1"/>
                <c:pt idx="0">
                  <c:v>Tidak Jawab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Kesulitan Pemenuhan Pangan </c:v>
                </c:pt>
                <c:pt idx="1">
                  <c:v>Kesulitan Pemenuhan non Pangan</c:v>
                </c:pt>
                <c:pt idx="2">
                  <c:v>Kesulitan Biaya Sekolah anak</c:v>
                </c:pt>
                <c:pt idx="3">
                  <c:v>Kesulitan Biaya pengobatan</c:v>
                </c:pt>
              </c:strCache>
            </c:strRef>
          </c:cat>
          <c:val>
            <c:numRef>
              <c:f>Sheet1!$D$2:$D$5</c:f>
              <c:numCache>
                <c:formatCode>0.00%</c:formatCode>
                <c:ptCount val="4"/>
                <c:pt idx="0">
                  <c:v>7.0999999999999994E-2</c:v>
                </c:pt>
                <c:pt idx="1">
                  <c:v>0.224</c:v>
                </c:pt>
                <c:pt idx="2">
                  <c:v>0.20100000000000001</c:v>
                </c:pt>
                <c:pt idx="3">
                  <c:v>0.184</c:v>
                </c:pt>
              </c:numCache>
            </c:numRef>
          </c:val>
          <c:extLst>
            <c:ext xmlns:c16="http://schemas.microsoft.com/office/drawing/2014/chart" uri="{C3380CC4-5D6E-409C-BE32-E72D297353CC}">
              <c16:uniqueId val="{00000002-11F1-433B-AAFA-21279658376D}"/>
            </c:ext>
          </c:extLst>
        </c:ser>
        <c:dLbls>
          <c:showLegendKey val="0"/>
          <c:showVal val="0"/>
          <c:showCatName val="0"/>
          <c:showSerName val="0"/>
          <c:showPercent val="0"/>
          <c:showBubbleSize val="0"/>
        </c:dLbls>
        <c:gapWidth val="219"/>
        <c:overlap val="-27"/>
        <c:axId val="1453448079"/>
        <c:axId val="1174780447"/>
      </c:barChart>
      <c:catAx>
        <c:axId val="145344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74780447"/>
        <c:crosses val="autoZero"/>
        <c:auto val="1"/>
        <c:lblAlgn val="ctr"/>
        <c:lblOffset val="100"/>
        <c:noMultiLvlLbl val="0"/>
      </c:catAx>
      <c:valAx>
        <c:axId val="1174780447"/>
        <c:scaling>
          <c:orientation val="minMax"/>
        </c:scaling>
        <c:delete val="1"/>
        <c:axPos val="l"/>
        <c:numFmt formatCode="0.00%" sourceLinked="1"/>
        <c:majorTickMark val="none"/>
        <c:minorTickMark val="none"/>
        <c:tickLblPos val="nextTo"/>
        <c:crossAx val="1453448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Tingkat </a:t>
            </a:r>
            <a:r>
              <a:rPr lang="en-US" dirty="0" err="1"/>
              <a:t>Elektabilitas</a:t>
            </a:r>
            <a:r>
              <a:rPr lang="en-US" dirty="0"/>
              <a:t> </a:t>
            </a:r>
            <a:r>
              <a:rPr lang="en-US" dirty="0" err="1"/>
              <a:t>Tokoh</a:t>
            </a:r>
            <a:r>
              <a:rPr lang="en-US" dirty="0"/>
              <a:t> ( </a:t>
            </a:r>
            <a:r>
              <a:rPr lang="en-US" dirty="0" err="1"/>
              <a:t>dipilih</a:t>
            </a:r>
            <a:r>
              <a:rPr lang="en-US" dirty="0"/>
              <a:t> </a:t>
            </a:r>
            <a:r>
              <a:rPr lang="en-US" dirty="0" err="1"/>
              <a:t>secara</a:t>
            </a:r>
            <a:r>
              <a:rPr lang="en-US" dirty="0"/>
              <a:t> </a:t>
            </a:r>
            <a:r>
              <a:rPr lang="en-US" dirty="0" err="1"/>
              <a:t>terbuka</a:t>
            </a:r>
            <a:r>
              <a:rPr lang="en-US"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Tingkat Eleketabilitas Tokoh ( dipilih secara terbuka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Airlangga Hartarto</c:v>
                </c:pt>
                <c:pt idx="1">
                  <c:v>Prabowo Subianto </c:v>
                </c:pt>
                <c:pt idx="2">
                  <c:v>Ganjar Pranowo </c:v>
                </c:pt>
                <c:pt idx="3">
                  <c:v>Puan Maharani </c:v>
                </c:pt>
                <c:pt idx="4">
                  <c:v>Muldoko</c:v>
                </c:pt>
                <c:pt idx="5">
                  <c:v>Dudung Abdurachman </c:v>
                </c:pt>
                <c:pt idx="6">
                  <c:v>Anies Rasyid Baswedan </c:v>
                </c:pt>
                <c:pt idx="7">
                  <c:v>Khofifah Indar Parawansa </c:v>
                </c:pt>
                <c:pt idx="8">
                  <c:v>Agus Harimurti Yudhoyono</c:v>
                </c:pt>
                <c:pt idx="9">
                  <c:v>Muhaimin Iskandar  </c:v>
                </c:pt>
                <c:pt idx="10">
                  <c:v>Sandiaga Uno </c:v>
                </c:pt>
                <c:pt idx="11">
                  <c:v>Erick Thohir </c:v>
                </c:pt>
                <c:pt idx="12">
                  <c:v>Tidak Menjawab </c:v>
                </c:pt>
              </c:strCache>
            </c:strRef>
          </c:cat>
          <c:val>
            <c:numRef>
              <c:f>Sheet1!$B$2:$B$14</c:f>
              <c:numCache>
                <c:formatCode>0.00%</c:formatCode>
                <c:ptCount val="13"/>
                <c:pt idx="0">
                  <c:v>0.183</c:v>
                </c:pt>
                <c:pt idx="1">
                  <c:v>0.16500000000000001</c:v>
                </c:pt>
                <c:pt idx="2">
                  <c:v>0.14099999999999999</c:v>
                </c:pt>
                <c:pt idx="3">
                  <c:v>4.9000000000000002E-2</c:v>
                </c:pt>
                <c:pt idx="4">
                  <c:v>4.7E-2</c:v>
                </c:pt>
                <c:pt idx="5">
                  <c:v>4.5999999999999999E-2</c:v>
                </c:pt>
                <c:pt idx="6">
                  <c:v>3.5000000000000003E-2</c:v>
                </c:pt>
                <c:pt idx="7">
                  <c:v>3.4000000000000002E-2</c:v>
                </c:pt>
                <c:pt idx="8">
                  <c:v>3.3000000000000002E-2</c:v>
                </c:pt>
                <c:pt idx="9">
                  <c:v>3.2000000000000001E-2</c:v>
                </c:pt>
                <c:pt idx="10">
                  <c:v>1.2999999999999999E-2</c:v>
                </c:pt>
                <c:pt idx="11">
                  <c:v>1.0999999999999999E-2</c:v>
                </c:pt>
                <c:pt idx="12">
                  <c:v>0.21099999999999999</c:v>
                </c:pt>
              </c:numCache>
            </c:numRef>
          </c:val>
          <c:extLst>
            <c:ext xmlns:c16="http://schemas.microsoft.com/office/drawing/2014/chart" uri="{C3380CC4-5D6E-409C-BE32-E72D297353CC}">
              <c16:uniqueId val="{00000000-65F1-4009-B375-102BE952AF88}"/>
            </c:ext>
          </c:extLst>
        </c:ser>
        <c:dLbls>
          <c:showLegendKey val="0"/>
          <c:showVal val="0"/>
          <c:showCatName val="0"/>
          <c:showSerName val="0"/>
          <c:showPercent val="0"/>
          <c:showBubbleSize val="0"/>
        </c:dLbls>
        <c:gapWidth val="109"/>
        <c:axId val="1099324607"/>
        <c:axId val="1099320447"/>
      </c:barChart>
      <c:catAx>
        <c:axId val="1099324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60" b="0" i="0" u="none" strike="noStrike" kern="1200" baseline="0">
                <a:solidFill>
                  <a:schemeClr val="tx1"/>
                </a:solidFill>
                <a:latin typeface="+mn-lt"/>
                <a:ea typeface="+mn-ea"/>
                <a:cs typeface="+mn-cs"/>
              </a:defRPr>
            </a:pPr>
            <a:endParaRPr lang="en-US"/>
          </a:p>
        </c:txPr>
        <c:crossAx val="1099320447"/>
        <c:crosses val="autoZero"/>
        <c:auto val="1"/>
        <c:lblAlgn val="ctr"/>
        <c:lblOffset val="100"/>
        <c:noMultiLvlLbl val="0"/>
      </c:catAx>
      <c:valAx>
        <c:axId val="1099320447"/>
        <c:scaling>
          <c:orientation val="minMax"/>
        </c:scaling>
        <c:delete val="1"/>
        <c:axPos val="l"/>
        <c:numFmt formatCode="0.00%" sourceLinked="1"/>
        <c:majorTickMark val="none"/>
        <c:minorTickMark val="none"/>
        <c:tickLblPos val="nextTo"/>
        <c:crossAx val="10993246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Tingkat </a:t>
            </a:r>
            <a:r>
              <a:rPr lang="en-US" dirty="0" err="1"/>
              <a:t>Elektabilitas</a:t>
            </a:r>
            <a:r>
              <a:rPr lang="en-US" dirty="0"/>
              <a:t> </a:t>
            </a:r>
            <a:r>
              <a:rPr lang="en-US" dirty="0" err="1"/>
              <a:t>Tokoh</a:t>
            </a:r>
            <a:r>
              <a:rPr lang="en-US" dirty="0"/>
              <a:t> ( </a:t>
            </a:r>
            <a:r>
              <a:rPr lang="en-US" dirty="0" err="1"/>
              <a:t>dipilih</a:t>
            </a:r>
            <a:r>
              <a:rPr lang="en-US" dirty="0"/>
              <a:t> </a:t>
            </a:r>
            <a:r>
              <a:rPr lang="en-US" dirty="0" err="1"/>
              <a:t>secara</a:t>
            </a:r>
            <a:r>
              <a:rPr lang="en-US" dirty="0"/>
              <a:t> </a:t>
            </a:r>
            <a:r>
              <a:rPr lang="en-US" dirty="0" err="1"/>
              <a:t>Tertutup</a:t>
            </a:r>
            <a:r>
              <a:rPr lang="en-US"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Tingkat Eleketabilitas Tokoh ( dipilih secara terbuka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Airlangga Hartarto</c:v>
                </c:pt>
                <c:pt idx="1">
                  <c:v>Prabowo Subianto </c:v>
                </c:pt>
                <c:pt idx="2">
                  <c:v>Ganjar Pranowo </c:v>
                </c:pt>
                <c:pt idx="3">
                  <c:v>Puan Maharani </c:v>
                </c:pt>
                <c:pt idx="4">
                  <c:v>Muldoko</c:v>
                </c:pt>
                <c:pt idx="5">
                  <c:v>Dudung Abdurachman </c:v>
                </c:pt>
                <c:pt idx="6">
                  <c:v>Anies Rasyid Baswedan </c:v>
                </c:pt>
                <c:pt idx="7">
                  <c:v>Khofifah Indar Parawansa </c:v>
                </c:pt>
                <c:pt idx="8">
                  <c:v>Agus Harimurti Yudhoyono</c:v>
                </c:pt>
                <c:pt idx="9">
                  <c:v>Muhaimin Iskandar  </c:v>
                </c:pt>
                <c:pt idx="10">
                  <c:v>Basuki Tjahaya Purnama</c:v>
                </c:pt>
                <c:pt idx="11">
                  <c:v>Ridwan Kamil</c:v>
                </c:pt>
                <c:pt idx="12">
                  <c:v>Mahfud MD</c:v>
                </c:pt>
                <c:pt idx="13">
                  <c:v>Sandiaga Uno </c:v>
                </c:pt>
                <c:pt idx="14">
                  <c:v>Erick Thohir </c:v>
                </c:pt>
                <c:pt idx="15">
                  <c:v>Tidak Menjawab </c:v>
                </c:pt>
              </c:strCache>
            </c:strRef>
          </c:cat>
          <c:val>
            <c:numRef>
              <c:f>Sheet1!$B$2:$B$17</c:f>
              <c:numCache>
                <c:formatCode>0.00%</c:formatCode>
                <c:ptCount val="16"/>
                <c:pt idx="0">
                  <c:v>0.217</c:v>
                </c:pt>
                <c:pt idx="1">
                  <c:v>0.17599999999999999</c:v>
                </c:pt>
                <c:pt idx="2">
                  <c:v>0.16400000000000001</c:v>
                </c:pt>
                <c:pt idx="3">
                  <c:v>5.0999999999999997E-2</c:v>
                </c:pt>
                <c:pt idx="4">
                  <c:v>4.3999999999999997E-2</c:v>
                </c:pt>
                <c:pt idx="5">
                  <c:v>3.6999999999999998E-2</c:v>
                </c:pt>
                <c:pt idx="6">
                  <c:v>3.4000000000000002E-2</c:v>
                </c:pt>
                <c:pt idx="7">
                  <c:v>3.4000000000000002E-2</c:v>
                </c:pt>
                <c:pt idx="8">
                  <c:v>3.3000000000000002E-2</c:v>
                </c:pt>
                <c:pt idx="9">
                  <c:v>3.2000000000000001E-2</c:v>
                </c:pt>
                <c:pt idx="10">
                  <c:v>1.7000000000000001E-2</c:v>
                </c:pt>
                <c:pt idx="11">
                  <c:v>1.4E-2</c:v>
                </c:pt>
                <c:pt idx="12">
                  <c:v>1.2999999999999999E-2</c:v>
                </c:pt>
                <c:pt idx="13">
                  <c:v>1.2999999999999999E-2</c:v>
                </c:pt>
                <c:pt idx="14">
                  <c:v>1.0999999999999999E-2</c:v>
                </c:pt>
                <c:pt idx="15">
                  <c:v>0.11</c:v>
                </c:pt>
              </c:numCache>
            </c:numRef>
          </c:val>
          <c:extLst>
            <c:ext xmlns:c16="http://schemas.microsoft.com/office/drawing/2014/chart" uri="{C3380CC4-5D6E-409C-BE32-E72D297353CC}">
              <c16:uniqueId val="{00000000-76B4-4907-8077-0302071B844B}"/>
            </c:ext>
          </c:extLst>
        </c:ser>
        <c:dLbls>
          <c:showLegendKey val="0"/>
          <c:showVal val="0"/>
          <c:showCatName val="0"/>
          <c:showSerName val="0"/>
          <c:showPercent val="0"/>
          <c:showBubbleSize val="0"/>
        </c:dLbls>
        <c:gapWidth val="109"/>
        <c:axId val="1099324607"/>
        <c:axId val="1099320447"/>
      </c:barChart>
      <c:catAx>
        <c:axId val="1099324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60" b="0" i="0" u="none" strike="noStrike" kern="1200" baseline="0">
                <a:solidFill>
                  <a:schemeClr val="tx1"/>
                </a:solidFill>
                <a:latin typeface="+mn-lt"/>
                <a:ea typeface="+mn-ea"/>
                <a:cs typeface="+mn-cs"/>
              </a:defRPr>
            </a:pPr>
            <a:endParaRPr lang="en-US"/>
          </a:p>
        </c:txPr>
        <c:crossAx val="1099320447"/>
        <c:crosses val="autoZero"/>
        <c:auto val="1"/>
        <c:lblAlgn val="ctr"/>
        <c:lblOffset val="100"/>
        <c:noMultiLvlLbl val="0"/>
      </c:catAx>
      <c:valAx>
        <c:axId val="1099320447"/>
        <c:scaling>
          <c:orientation val="minMax"/>
        </c:scaling>
        <c:delete val="1"/>
        <c:axPos val="l"/>
        <c:numFmt formatCode="0.00%" sourceLinked="1"/>
        <c:majorTickMark val="none"/>
        <c:minorTickMark val="none"/>
        <c:tickLblPos val="nextTo"/>
        <c:crossAx val="10993246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3309492801941676E-2"/>
          <c:y val="0.11293604191729219"/>
          <c:w val="0.94363008910440638"/>
          <c:h val="0.68164376560621243"/>
        </c:manualLayout>
      </c:layout>
      <c:barChart>
        <c:barDir val="col"/>
        <c:grouping val="clustered"/>
        <c:varyColors val="0"/>
        <c:ser>
          <c:idx val="0"/>
          <c:order val="0"/>
          <c:tx>
            <c:strRef>
              <c:f>Sheet1!$B$1</c:f>
              <c:strCache>
                <c:ptCount val="1"/>
                <c:pt idx="0">
                  <c:v>Simulasi Pilpres dengan 3 nama</c:v>
                </c:pt>
              </c:strCache>
            </c:strRef>
          </c:tx>
          <c:spPr>
            <a:solidFill>
              <a:schemeClr val="accent1"/>
            </a:solidFill>
            <a:ln>
              <a:noFill/>
            </a:ln>
            <a:effectLst/>
          </c:spPr>
          <c:invertIfNegative val="0"/>
          <c:dPt>
            <c:idx val="0"/>
            <c:invertIfNegative val="0"/>
            <c:bubble3D val="0"/>
            <c:spPr>
              <a:solidFill>
                <a:srgbClr val="FFFF00"/>
              </a:solidFill>
              <a:ln>
                <a:noFill/>
              </a:ln>
              <a:effectLst/>
            </c:spPr>
            <c:extLst>
              <c:ext xmlns:c16="http://schemas.microsoft.com/office/drawing/2014/chart" uri="{C3380CC4-5D6E-409C-BE32-E72D297353CC}">
                <c16:uniqueId val="{00000004-1473-4744-9FDA-0FE8E47762D5}"/>
              </c:ext>
            </c:extLst>
          </c:dPt>
          <c:dPt>
            <c:idx val="2"/>
            <c:invertIfNegative val="0"/>
            <c:bubble3D val="0"/>
            <c:spPr>
              <a:solidFill>
                <a:srgbClr val="FF0000"/>
              </a:solidFill>
              <a:ln>
                <a:noFill/>
              </a:ln>
              <a:effectLst/>
            </c:spPr>
            <c:extLst>
              <c:ext xmlns:c16="http://schemas.microsoft.com/office/drawing/2014/chart" uri="{C3380CC4-5D6E-409C-BE32-E72D297353CC}">
                <c16:uniqueId val="{00000005-1473-4744-9FDA-0FE8E47762D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Airlangga Hartarto</c:v>
                </c:pt>
                <c:pt idx="1">
                  <c:v>Prabowo Subianto</c:v>
                </c:pt>
                <c:pt idx="2">
                  <c:v>Ganjar Pranowo</c:v>
                </c:pt>
                <c:pt idx="3">
                  <c:v>Tidak Memilih</c:v>
                </c:pt>
              </c:strCache>
            </c:strRef>
          </c:cat>
          <c:val>
            <c:numRef>
              <c:f>Sheet1!$B$2:$B$5</c:f>
              <c:numCache>
                <c:formatCode>0.00%</c:formatCode>
                <c:ptCount val="4"/>
                <c:pt idx="0">
                  <c:v>0.38400000000000001</c:v>
                </c:pt>
                <c:pt idx="1">
                  <c:v>0.26700000000000002</c:v>
                </c:pt>
                <c:pt idx="2">
                  <c:v>0.317</c:v>
                </c:pt>
                <c:pt idx="3">
                  <c:v>3.2000000000000001E-2</c:v>
                </c:pt>
              </c:numCache>
            </c:numRef>
          </c:val>
          <c:extLst>
            <c:ext xmlns:c16="http://schemas.microsoft.com/office/drawing/2014/chart" uri="{C3380CC4-5D6E-409C-BE32-E72D297353CC}">
              <c16:uniqueId val="{00000000-1473-4744-9FDA-0FE8E47762D5}"/>
            </c:ext>
          </c:extLst>
        </c:ser>
        <c:dLbls>
          <c:showLegendKey val="0"/>
          <c:showVal val="0"/>
          <c:showCatName val="0"/>
          <c:showSerName val="0"/>
          <c:showPercent val="0"/>
          <c:showBubbleSize val="0"/>
        </c:dLbls>
        <c:gapWidth val="219"/>
        <c:overlap val="-27"/>
        <c:axId val="1964669887"/>
        <c:axId val="1964657407"/>
      </c:barChart>
      <c:catAx>
        <c:axId val="1964669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64657407"/>
        <c:crosses val="autoZero"/>
        <c:auto val="1"/>
        <c:lblAlgn val="ctr"/>
        <c:lblOffset val="100"/>
        <c:noMultiLvlLbl val="0"/>
      </c:catAx>
      <c:valAx>
        <c:axId val="1964657407"/>
        <c:scaling>
          <c:orientation val="minMax"/>
        </c:scaling>
        <c:delete val="1"/>
        <c:axPos val="l"/>
        <c:numFmt formatCode="0.00%" sourceLinked="1"/>
        <c:majorTickMark val="none"/>
        <c:minorTickMark val="none"/>
        <c:tickLblPos val="nextTo"/>
        <c:crossAx val="19646698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Simulasi</a:t>
            </a:r>
            <a:r>
              <a:rPr lang="en-US" dirty="0"/>
              <a:t> Head To Head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Elektabilitas Head To Head</c:v>
                </c:pt>
              </c:strCache>
            </c:strRef>
          </c:tx>
          <c:dPt>
            <c:idx val="0"/>
            <c:bubble3D val="0"/>
            <c:spPr>
              <a:solidFill>
                <a:srgbClr val="FFFF00"/>
              </a:solidFill>
              <a:ln>
                <a:noFill/>
              </a:ln>
              <a:effectLst/>
            </c:spPr>
            <c:extLst>
              <c:ext xmlns:c16="http://schemas.microsoft.com/office/drawing/2014/chart" uri="{C3380CC4-5D6E-409C-BE32-E72D297353CC}">
                <c16:uniqueId val="{00000004-ADAC-4A60-A7F8-12E7F6A4B01D}"/>
              </c:ext>
            </c:extLst>
          </c:dPt>
          <c:dPt>
            <c:idx val="1"/>
            <c:bubble3D val="0"/>
            <c:spPr>
              <a:solidFill>
                <a:srgbClr val="0070C0"/>
              </a:solidFill>
              <a:ln>
                <a:noFill/>
              </a:ln>
              <a:effectLst/>
            </c:spPr>
            <c:extLst>
              <c:ext xmlns:c16="http://schemas.microsoft.com/office/drawing/2014/chart" uri="{C3380CC4-5D6E-409C-BE32-E72D297353CC}">
                <c16:uniqueId val="{00000006-ADAC-4A60-A7F8-12E7F6A4B01D}"/>
              </c:ext>
            </c:extLst>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Airlangga Hartarto</c:v>
                </c:pt>
                <c:pt idx="1">
                  <c:v>Prabowo Subianto</c:v>
                </c:pt>
                <c:pt idx="2">
                  <c:v>Tidak Memilih</c:v>
                </c:pt>
              </c:strCache>
            </c:strRef>
          </c:cat>
          <c:val>
            <c:numRef>
              <c:f>Sheet1!$B$2:$B$4</c:f>
              <c:numCache>
                <c:formatCode>0.00%</c:formatCode>
                <c:ptCount val="3"/>
                <c:pt idx="0">
                  <c:v>0.48699999999999999</c:v>
                </c:pt>
                <c:pt idx="1">
                  <c:v>0.36699999999999999</c:v>
                </c:pt>
                <c:pt idx="2">
                  <c:v>0.13900000000000001</c:v>
                </c:pt>
              </c:numCache>
            </c:numRef>
          </c:val>
          <c:extLst>
            <c:ext xmlns:c16="http://schemas.microsoft.com/office/drawing/2014/chart" uri="{C3380CC4-5D6E-409C-BE32-E72D297353CC}">
              <c16:uniqueId val="{00000000-ADAC-4A60-A7F8-12E7F6A4B01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Keadaan</a:t>
            </a:r>
            <a:r>
              <a:rPr lang="en-US" dirty="0"/>
              <a:t> Ekonomi </a:t>
            </a:r>
            <a:r>
              <a:rPr lang="en-US" dirty="0" err="1"/>
              <a:t>Keluarga</a:t>
            </a:r>
            <a:r>
              <a:rPr lang="en-US" dirty="0"/>
              <a:t> </a:t>
            </a:r>
            <a:r>
              <a:rPr lang="en-US" dirty="0" err="1"/>
              <a:t>Akibat</a:t>
            </a:r>
            <a:r>
              <a:rPr lang="en-US" dirty="0"/>
              <a:t> Covid 19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Keadaan Ekonomi KELUARGA Akibat Covid 19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Sangat Menurun </c:v>
                </c:pt>
                <c:pt idx="1">
                  <c:v>Lebih Buruk</c:v>
                </c:pt>
                <c:pt idx="2">
                  <c:v>Tetap</c:v>
                </c:pt>
                <c:pt idx="3">
                  <c:v>Lebih Baik</c:v>
                </c:pt>
                <c:pt idx="4">
                  <c:v>Tidak Menjawab </c:v>
                </c:pt>
              </c:strCache>
            </c:strRef>
          </c:cat>
          <c:val>
            <c:numRef>
              <c:f>Sheet1!$B$2:$B$6</c:f>
              <c:numCache>
                <c:formatCode>0.00%</c:formatCode>
                <c:ptCount val="5"/>
                <c:pt idx="0">
                  <c:v>0.10299999999999999</c:v>
                </c:pt>
                <c:pt idx="1">
                  <c:v>0.16900000000000001</c:v>
                </c:pt>
                <c:pt idx="2">
                  <c:v>0.39200000000000002</c:v>
                </c:pt>
                <c:pt idx="3">
                  <c:v>0.29899999999999999</c:v>
                </c:pt>
                <c:pt idx="4">
                  <c:v>3.6999999999999998E-2</c:v>
                </c:pt>
              </c:numCache>
            </c:numRef>
          </c:val>
          <c:extLst>
            <c:ext xmlns:c16="http://schemas.microsoft.com/office/drawing/2014/chart" uri="{C3380CC4-5D6E-409C-BE32-E72D297353CC}">
              <c16:uniqueId val="{00000000-933D-486E-A6C3-C537E9611307}"/>
            </c:ext>
          </c:extLst>
        </c:ser>
        <c:dLbls>
          <c:showLegendKey val="0"/>
          <c:showVal val="0"/>
          <c:showCatName val="0"/>
          <c:showSerName val="0"/>
          <c:showPercent val="0"/>
          <c:showBubbleSize val="0"/>
        </c:dLbls>
        <c:gapWidth val="219"/>
        <c:overlap val="-27"/>
        <c:axId val="1453455279"/>
        <c:axId val="1174786687"/>
      </c:barChart>
      <c:catAx>
        <c:axId val="1453455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74786687"/>
        <c:crosses val="autoZero"/>
        <c:auto val="1"/>
        <c:lblAlgn val="ctr"/>
        <c:lblOffset val="100"/>
        <c:noMultiLvlLbl val="0"/>
      </c:catAx>
      <c:valAx>
        <c:axId val="1174786687"/>
        <c:scaling>
          <c:orientation val="minMax"/>
        </c:scaling>
        <c:delete val="1"/>
        <c:axPos val="l"/>
        <c:numFmt formatCode="0.00%" sourceLinked="1"/>
        <c:majorTickMark val="none"/>
        <c:minorTickMark val="none"/>
        <c:tickLblPos val="nextTo"/>
        <c:crossAx val="1453455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3285024154589372E-2"/>
          <c:y val="0.1247135938417103"/>
          <c:w val="0.95289855072463769"/>
          <c:h val="0.67162123466391255"/>
        </c:manualLayout>
      </c:layout>
      <c:barChart>
        <c:barDir val="col"/>
        <c:grouping val="clustered"/>
        <c:varyColors val="0"/>
        <c:ser>
          <c:idx val="0"/>
          <c:order val="0"/>
          <c:tx>
            <c:strRef>
              <c:f>Sheet1!$B$1</c:f>
              <c:strCache>
                <c:ptCount val="1"/>
                <c:pt idx="0">
                  <c:v>Buruk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c:f>
              <c:strCache>
                <c:ptCount val="1"/>
                <c:pt idx="0">
                  <c:v>Perkiraan  Keadaan ekonomi keluarga tahun mendatang </c:v>
                </c:pt>
              </c:strCache>
            </c:strRef>
          </c:cat>
          <c:val>
            <c:numRef>
              <c:f>Sheet1!$B$2:$B$2</c:f>
              <c:numCache>
                <c:formatCode>0.00%</c:formatCode>
                <c:ptCount val="1"/>
                <c:pt idx="0">
                  <c:v>4.1000000000000002E-2</c:v>
                </c:pt>
              </c:numCache>
            </c:numRef>
          </c:val>
          <c:extLst>
            <c:ext xmlns:c16="http://schemas.microsoft.com/office/drawing/2014/chart" uri="{C3380CC4-5D6E-409C-BE32-E72D297353CC}">
              <c16:uniqueId val="{00000000-F4C0-42F8-9118-1548BDA82689}"/>
            </c:ext>
          </c:extLst>
        </c:ser>
        <c:ser>
          <c:idx val="1"/>
          <c:order val="1"/>
          <c:tx>
            <c:strRef>
              <c:f>Sheet1!$C$1</c:f>
              <c:strCache>
                <c:ptCount val="1"/>
                <c:pt idx="0">
                  <c:v>Baik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c:f>
              <c:strCache>
                <c:ptCount val="1"/>
                <c:pt idx="0">
                  <c:v>Perkiraan  Keadaan ekonomi keluarga tahun mendatang </c:v>
                </c:pt>
              </c:strCache>
            </c:strRef>
          </c:cat>
          <c:val>
            <c:numRef>
              <c:f>Sheet1!$C$2:$C$2</c:f>
              <c:numCache>
                <c:formatCode>0.00%</c:formatCode>
                <c:ptCount val="1"/>
                <c:pt idx="0">
                  <c:v>0.51100000000000001</c:v>
                </c:pt>
              </c:numCache>
            </c:numRef>
          </c:val>
          <c:extLst>
            <c:ext xmlns:c16="http://schemas.microsoft.com/office/drawing/2014/chart" uri="{C3380CC4-5D6E-409C-BE32-E72D297353CC}">
              <c16:uniqueId val="{00000001-F4C0-42F8-9118-1548BDA82689}"/>
            </c:ext>
          </c:extLst>
        </c:ser>
        <c:ser>
          <c:idx val="2"/>
          <c:order val="2"/>
          <c:tx>
            <c:strRef>
              <c:f>Sheet1!$D$1</c:f>
              <c:strCache>
                <c:ptCount val="1"/>
                <c:pt idx="0">
                  <c:v>Sama saja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c:f>
              <c:strCache>
                <c:ptCount val="1"/>
                <c:pt idx="0">
                  <c:v>Perkiraan  Keadaan ekonomi keluarga tahun mendatang </c:v>
                </c:pt>
              </c:strCache>
            </c:strRef>
          </c:cat>
          <c:val>
            <c:numRef>
              <c:f>Sheet1!$D$2:$D$2</c:f>
              <c:numCache>
                <c:formatCode>0.00%</c:formatCode>
                <c:ptCount val="1"/>
                <c:pt idx="0">
                  <c:v>0.34200000000000003</c:v>
                </c:pt>
              </c:numCache>
            </c:numRef>
          </c:val>
          <c:extLst>
            <c:ext xmlns:c16="http://schemas.microsoft.com/office/drawing/2014/chart" uri="{C3380CC4-5D6E-409C-BE32-E72D297353CC}">
              <c16:uniqueId val="{00000002-F4C0-42F8-9118-1548BDA82689}"/>
            </c:ext>
          </c:extLst>
        </c:ser>
        <c:ser>
          <c:idx val="3"/>
          <c:order val="3"/>
          <c:tx>
            <c:strRef>
              <c:f>Sheet1!$E$1</c:f>
              <c:strCache>
                <c:ptCount val="1"/>
                <c:pt idx="0">
                  <c:v>Tidak menjawab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c:f>
              <c:strCache>
                <c:ptCount val="1"/>
                <c:pt idx="0">
                  <c:v>Perkiraan  Keadaan ekonomi keluarga tahun mendatang </c:v>
                </c:pt>
              </c:strCache>
            </c:strRef>
          </c:cat>
          <c:val>
            <c:numRef>
              <c:f>Sheet1!$E$2:$E$2</c:f>
              <c:numCache>
                <c:formatCode>0.00%</c:formatCode>
                <c:ptCount val="1"/>
                <c:pt idx="0">
                  <c:v>0.106</c:v>
                </c:pt>
              </c:numCache>
            </c:numRef>
          </c:val>
          <c:extLst>
            <c:ext xmlns:c16="http://schemas.microsoft.com/office/drawing/2014/chart" uri="{C3380CC4-5D6E-409C-BE32-E72D297353CC}">
              <c16:uniqueId val="{00000004-F4C0-42F8-9118-1548BDA82689}"/>
            </c:ext>
          </c:extLst>
        </c:ser>
        <c:dLbls>
          <c:showLegendKey val="0"/>
          <c:showVal val="0"/>
          <c:showCatName val="0"/>
          <c:showSerName val="0"/>
          <c:showPercent val="0"/>
          <c:showBubbleSize val="0"/>
        </c:dLbls>
        <c:gapWidth val="219"/>
        <c:overlap val="-27"/>
        <c:axId val="1464139535"/>
        <c:axId val="1579028111"/>
      </c:barChart>
      <c:catAx>
        <c:axId val="1464139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79028111"/>
        <c:crosses val="autoZero"/>
        <c:auto val="1"/>
        <c:lblAlgn val="ctr"/>
        <c:lblOffset val="100"/>
        <c:noMultiLvlLbl val="0"/>
      </c:catAx>
      <c:valAx>
        <c:axId val="1579028111"/>
        <c:scaling>
          <c:orientation val="minMax"/>
        </c:scaling>
        <c:delete val="1"/>
        <c:axPos val="l"/>
        <c:numFmt formatCode="0.00%" sourceLinked="1"/>
        <c:majorTickMark val="none"/>
        <c:minorTickMark val="none"/>
        <c:tickLblPos val="nextTo"/>
        <c:crossAx val="14641395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3285024154589372E-2"/>
          <c:y val="0.17885714285714283"/>
          <c:w val="0.97342995169082125"/>
          <c:h val="0.61931779956076927"/>
        </c:manualLayout>
      </c:layout>
      <c:barChart>
        <c:barDir val="col"/>
        <c:grouping val="clustered"/>
        <c:varyColors val="0"/>
        <c:ser>
          <c:idx val="0"/>
          <c:order val="0"/>
          <c:tx>
            <c:strRef>
              <c:f>Sheet1!$B$1</c:f>
              <c:strCache>
                <c:ptCount val="1"/>
                <c:pt idx="0">
                  <c:v>Tidak Setuju</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Sembako Murah dan Tidak Langka </c:v>
                </c:pt>
                <c:pt idx="1">
                  <c:v>Lapangan Kerja Tersedia</c:v>
                </c:pt>
                <c:pt idx="2">
                  <c:v>Daya Beli Masyarakat meningkat</c:v>
                </c:pt>
                <c:pt idx="3">
                  <c:v>Kemiskinan Meningkat</c:v>
                </c:pt>
              </c:strCache>
            </c:strRef>
          </c:cat>
          <c:val>
            <c:numRef>
              <c:f>Sheet1!$B$2:$B$5</c:f>
              <c:numCache>
                <c:formatCode>0.00%</c:formatCode>
                <c:ptCount val="4"/>
                <c:pt idx="0">
                  <c:v>0.48599999999999999</c:v>
                </c:pt>
                <c:pt idx="1">
                  <c:v>0.53800000000000003</c:v>
                </c:pt>
                <c:pt idx="2">
                  <c:v>0.61399999999999999</c:v>
                </c:pt>
                <c:pt idx="3">
                  <c:v>0.307</c:v>
                </c:pt>
              </c:numCache>
            </c:numRef>
          </c:val>
          <c:extLst>
            <c:ext xmlns:c16="http://schemas.microsoft.com/office/drawing/2014/chart" uri="{C3380CC4-5D6E-409C-BE32-E72D297353CC}">
              <c16:uniqueId val="{00000000-8A4B-470A-A733-C03D74DFE969}"/>
            </c:ext>
          </c:extLst>
        </c:ser>
        <c:ser>
          <c:idx val="1"/>
          <c:order val="1"/>
          <c:tx>
            <c:strRef>
              <c:f>Sheet1!$C$1</c:f>
              <c:strCache>
                <c:ptCount val="1"/>
                <c:pt idx="0">
                  <c:v>Setuju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Sembako Murah dan Tidak Langka </c:v>
                </c:pt>
                <c:pt idx="1">
                  <c:v>Lapangan Kerja Tersedia</c:v>
                </c:pt>
                <c:pt idx="2">
                  <c:v>Daya Beli Masyarakat meningkat</c:v>
                </c:pt>
                <c:pt idx="3">
                  <c:v>Kemiskinan Meningkat</c:v>
                </c:pt>
              </c:strCache>
            </c:strRef>
          </c:cat>
          <c:val>
            <c:numRef>
              <c:f>Sheet1!$C$2:$C$5</c:f>
              <c:numCache>
                <c:formatCode>0.00%</c:formatCode>
                <c:ptCount val="4"/>
                <c:pt idx="0">
                  <c:v>0.36699999999999999</c:v>
                </c:pt>
                <c:pt idx="1">
                  <c:v>0.307</c:v>
                </c:pt>
                <c:pt idx="2">
                  <c:v>0.248</c:v>
                </c:pt>
                <c:pt idx="3">
                  <c:v>0.626</c:v>
                </c:pt>
              </c:numCache>
            </c:numRef>
          </c:val>
          <c:extLst>
            <c:ext xmlns:c16="http://schemas.microsoft.com/office/drawing/2014/chart" uri="{C3380CC4-5D6E-409C-BE32-E72D297353CC}">
              <c16:uniqueId val="{00000001-8A4B-470A-A733-C03D74DFE969}"/>
            </c:ext>
          </c:extLst>
        </c:ser>
        <c:ser>
          <c:idx val="2"/>
          <c:order val="2"/>
          <c:tx>
            <c:strRef>
              <c:f>Sheet1!$D$1</c:f>
              <c:strCache>
                <c:ptCount val="1"/>
                <c:pt idx="0">
                  <c:v>Tidak Jawab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Sembako Murah dan Tidak Langka </c:v>
                </c:pt>
                <c:pt idx="1">
                  <c:v>Lapangan Kerja Tersedia</c:v>
                </c:pt>
                <c:pt idx="2">
                  <c:v>Daya Beli Masyarakat meningkat</c:v>
                </c:pt>
                <c:pt idx="3">
                  <c:v>Kemiskinan Meningkat</c:v>
                </c:pt>
              </c:strCache>
            </c:strRef>
          </c:cat>
          <c:val>
            <c:numRef>
              <c:f>Sheet1!$D$2:$D$5</c:f>
              <c:numCache>
                <c:formatCode>0.00%</c:formatCode>
                <c:ptCount val="4"/>
                <c:pt idx="0">
                  <c:v>0.14699999999999999</c:v>
                </c:pt>
                <c:pt idx="1">
                  <c:v>0.155</c:v>
                </c:pt>
                <c:pt idx="2">
                  <c:v>0.13800000000000001</c:v>
                </c:pt>
                <c:pt idx="3">
                  <c:v>6.7000000000000004E-2</c:v>
                </c:pt>
              </c:numCache>
            </c:numRef>
          </c:val>
          <c:extLst>
            <c:ext xmlns:c16="http://schemas.microsoft.com/office/drawing/2014/chart" uri="{C3380CC4-5D6E-409C-BE32-E72D297353CC}">
              <c16:uniqueId val="{00000002-8A4B-470A-A733-C03D74DFE969}"/>
            </c:ext>
          </c:extLst>
        </c:ser>
        <c:dLbls>
          <c:showLegendKey val="0"/>
          <c:showVal val="0"/>
          <c:showCatName val="0"/>
          <c:showSerName val="0"/>
          <c:showPercent val="0"/>
          <c:showBubbleSize val="0"/>
        </c:dLbls>
        <c:gapWidth val="219"/>
        <c:overlap val="-27"/>
        <c:axId val="1322630991"/>
        <c:axId val="1588901279"/>
      </c:barChart>
      <c:catAx>
        <c:axId val="1322630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88901279"/>
        <c:crosses val="autoZero"/>
        <c:auto val="1"/>
        <c:lblAlgn val="ctr"/>
        <c:lblOffset val="100"/>
        <c:noMultiLvlLbl val="0"/>
      </c:catAx>
      <c:valAx>
        <c:axId val="1588901279"/>
        <c:scaling>
          <c:orientation val="minMax"/>
        </c:scaling>
        <c:delete val="1"/>
        <c:axPos val="l"/>
        <c:numFmt formatCode="0.00%" sourceLinked="1"/>
        <c:majorTickMark val="none"/>
        <c:minorTickMark val="none"/>
        <c:tickLblPos val="nextTo"/>
        <c:crossAx val="1322630991"/>
        <c:crosses val="autoZero"/>
        <c:crossBetween val="between"/>
      </c:valAx>
      <c:spPr>
        <a:noFill/>
        <a:ln>
          <a:noFill/>
        </a:ln>
        <a:effectLst/>
      </c:spPr>
    </c:plotArea>
    <c:legend>
      <c:legendPos val="b"/>
      <c:layout>
        <c:manualLayout>
          <c:xMode val="edge"/>
          <c:yMode val="edge"/>
          <c:x val="0.25366940545475292"/>
          <c:y val="0.93071037548877822"/>
          <c:w val="0.27768524858305754"/>
          <c:h val="5.568418233435106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Buruk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Stabilitas Harga Sembako </c:v>
                </c:pt>
                <c:pt idx="1">
                  <c:v>Penyedian Lapangan Kerja </c:v>
                </c:pt>
                <c:pt idx="2">
                  <c:v>Pembangunan Infrastruktur</c:v>
                </c:pt>
                <c:pt idx="3">
                  <c:v>Pemulihan Ekonomi Akibat Covid 19 </c:v>
                </c:pt>
                <c:pt idx="4">
                  <c:v>Pengentasan Kemiskinan </c:v>
                </c:pt>
                <c:pt idx="5">
                  <c:v>Pemerataan Pembangunan Jawa-Luar Jawa </c:v>
                </c:pt>
                <c:pt idx="6">
                  <c:v>Penyedian Energi Murah untuk Rumah tangga </c:v>
                </c:pt>
              </c:strCache>
            </c:strRef>
          </c:cat>
          <c:val>
            <c:numRef>
              <c:f>Sheet1!$B$2:$B$9</c:f>
              <c:numCache>
                <c:formatCode>0.00%</c:formatCode>
                <c:ptCount val="8"/>
                <c:pt idx="0">
                  <c:v>0.69399999999999995</c:v>
                </c:pt>
                <c:pt idx="1">
                  <c:v>0.67200000000000004</c:v>
                </c:pt>
                <c:pt idx="2">
                  <c:v>0.29799999999999999</c:v>
                </c:pt>
                <c:pt idx="3">
                  <c:v>0.17799999999999999</c:v>
                </c:pt>
                <c:pt idx="4">
                  <c:v>0.39700000000000002</c:v>
                </c:pt>
                <c:pt idx="5">
                  <c:v>0.20100000000000001</c:v>
                </c:pt>
                <c:pt idx="6">
                  <c:v>0.42799999999999999</c:v>
                </c:pt>
              </c:numCache>
            </c:numRef>
          </c:val>
          <c:extLst>
            <c:ext xmlns:c16="http://schemas.microsoft.com/office/drawing/2014/chart" uri="{C3380CC4-5D6E-409C-BE32-E72D297353CC}">
              <c16:uniqueId val="{00000000-9047-48C7-B577-7204A209B15D}"/>
            </c:ext>
          </c:extLst>
        </c:ser>
        <c:ser>
          <c:idx val="1"/>
          <c:order val="1"/>
          <c:tx>
            <c:strRef>
              <c:f>Sheet1!$C$1</c:f>
              <c:strCache>
                <c:ptCount val="1"/>
                <c:pt idx="0">
                  <c:v>Baik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Stabilitas Harga Sembako </c:v>
                </c:pt>
                <c:pt idx="1">
                  <c:v>Penyedian Lapangan Kerja </c:v>
                </c:pt>
                <c:pt idx="2">
                  <c:v>Pembangunan Infrastruktur</c:v>
                </c:pt>
                <c:pt idx="3">
                  <c:v>Pemulihan Ekonomi Akibat Covid 19 </c:v>
                </c:pt>
                <c:pt idx="4">
                  <c:v>Pengentasan Kemiskinan </c:v>
                </c:pt>
                <c:pt idx="5">
                  <c:v>Pemerataan Pembangunan Jawa-Luar Jawa </c:v>
                </c:pt>
                <c:pt idx="6">
                  <c:v>Penyedian Energi Murah untuk Rumah tangga </c:v>
                </c:pt>
              </c:strCache>
            </c:strRef>
          </c:cat>
          <c:val>
            <c:numRef>
              <c:f>Sheet1!$C$2:$C$9</c:f>
              <c:numCache>
                <c:formatCode>0.00%</c:formatCode>
                <c:ptCount val="8"/>
                <c:pt idx="0">
                  <c:v>0.20699999999999999</c:v>
                </c:pt>
                <c:pt idx="1">
                  <c:v>0.249</c:v>
                </c:pt>
                <c:pt idx="2">
                  <c:v>0.67600000000000005</c:v>
                </c:pt>
                <c:pt idx="3">
                  <c:v>0.76900000000000002</c:v>
                </c:pt>
                <c:pt idx="4">
                  <c:v>0.51700000000000002</c:v>
                </c:pt>
                <c:pt idx="5">
                  <c:v>0.72799999999999998</c:v>
                </c:pt>
                <c:pt idx="6">
                  <c:v>0.47899999999999998</c:v>
                </c:pt>
              </c:numCache>
            </c:numRef>
          </c:val>
          <c:extLst>
            <c:ext xmlns:c16="http://schemas.microsoft.com/office/drawing/2014/chart" uri="{C3380CC4-5D6E-409C-BE32-E72D297353CC}">
              <c16:uniqueId val="{00000001-9047-48C7-B577-7204A209B15D}"/>
            </c:ext>
          </c:extLst>
        </c:ser>
        <c:ser>
          <c:idx val="2"/>
          <c:order val="2"/>
          <c:tx>
            <c:strRef>
              <c:f>Sheet1!$D$1</c:f>
              <c:strCache>
                <c:ptCount val="1"/>
                <c:pt idx="0">
                  <c:v>Tidak Jawab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Stabilitas Harga Sembako </c:v>
                </c:pt>
                <c:pt idx="1">
                  <c:v>Penyedian Lapangan Kerja </c:v>
                </c:pt>
                <c:pt idx="2">
                  <c:v>Pembangunan Infrastruktur</c:v>
                </c:pt>
                <c:pt idx="3">
                  <c:v>Pemulihan Ekonomi Akibat Covid 19 </c:v>
                </c:pt>
                <c:pt idx="4">
                  <c:v>Pengentasan Kemiskinan </c:v>
                </c:pt>
                <c:pt idx="5">
                  <c:v>Pemerataan Pembangunan Jawa-Luar Jawa </c:v>
                </c:pt>
                <c:pt idx="6">
                  <c:v>Penyedian Energi Murah untuk Rumah tangga </c:v>
                </c:pt>
              </c:strCache>
            </c:strRef>
          </c:cat>
          <c:val>
            <c:numRef>
              <c:f>Sheet1!$D$2:$D$9</c:f>
              <c:numCache>
                <c:formatCode>0.00%</c:formatCode>
                <c:ptCount val="8"/>
                <c:pt idx="0">
                  <c:v>9.9000000000000005E-2</c:v>
                </c:pt>
                <c:pt idx="1">
                  <c:v>7.9000000000000001E-2</c:v>
                </c:pt>
                <c:pt idx="2">
                  <c:v>2.5999999999999999E-2</c:v>
                </c:pt>
                <c:pt idx="3">
                  <c:v>5.2999999999999999E-2</c:v>
                </c:pt>
                <c:pt idx="4">
                  <c:v>8.5999999999999993E-2</c:v>
                </c:pt>
                <c:pt idx="5">
                  <c:v>7.0999999999999994E-2</c:v>
                </c:pt>
                <c:pt idx="6">
                  <c:v>9.2999999999999999E-2</c:v>
                </c:pt>
              </c:numCache>
            </c:numRef>
          </c:val>
          <c:extLst>
            <c:ext xmlns:c16="http://schemas.microsoft.com/office/drawing/2014/chart" uri="{C3380CC4-5D6E-409C-BE32-E72D297353CC}">
              <c16:uniqueId val="{00000002-9047-48C7-B577-7204A209B15D}"/>
            </c:ext>
          </c:extLst>
        </c:ser>
        <c:dLbls>
          <c:showLegendKey val="0"/>
          <c:showVal val="0"/>
          <c:showCatName val="0"/>
          <c:showSerName val="0"/>
          <c:showPercent val="0"/>
          <c:showBubbleSize val="0"/>
        </c:dLbls>
        <c:gapWidth val="150"/>
        <c:overlap val="100"/>
        <c:axId val="1328674095"/>
        <c:axId val="1335062687"/>
      </c:barChart>
      <c:catAx>
        <c:axId val="13286740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10" b="0" i="0" u="none" strike="noStrike" kern="1200" baseline="0">
                <a:solidFill>
                  <a:schemeClr val="tx1">
                    <a:lumMod val="65000"/>
                    <a:lumOff val="35000"/>
                  </a:schemeClr>
                </a:solidFill>
                <a:latin typeface="+mn-lt"/>
                <a:ea typeface="+mn-ea"/>
                <a:cs typeface="+mn-cs"/>
              </a:defRPr>
            </a:pPr>
            <a:endParaRPr lang="en-US"/>
          </a:p>
        </c:txPr>
        <c:crossAx val="1335062687"/>
        <c:crosses val="autoZero"/>
        <c:auto val="1"/>
        <c:lblAlgn val="ctr"/>
        <c:lblOffset val="100"/>
        <c:noMultiLvlLbl val="0"/>
      </c:catAx>
      <c:valAx>
        <c:axId val="1335062687"/>
        <c:scaling>
          <c:orientation val="minMax"/>
        </c:scaling>
        <c:delete val="1"/>
        <c:axPos val="b"/>
        <c:numFmt formatCode="0.00%" sourceLinked="1"/>
        <c:majorTickMark val="none"/>
        <c:minorTickMark val="none"/>
        <c:tickLblPos val="nextTo"/>
        <c:crossAx val="13286740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dirty="0"/>
              <a:t>Elektabilitas Anggota DPR jika Pemilu Dilaksanakan Hari ini (Terbuka)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Elektabilitas Anggota DPR jika Pemilu Dilaksanakan Hari ini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Golkar</c:v>
                </c:pt>
                <c:pt idx="1">
                  <c:v>PDIP</c:v>
                </c:pt>
                <c:pt idx="2">
                  <c:v>Gerindra</c:v>
                </c:pt>
                <c:pt idx="3">
                  <c:v>PKS</c:v>
                </c:pt>
                <c:pt idx="4">
                  <c:v>PKB</c:v>
                </c:pt>
                <c:pt idx="5">
                  <c:v>Nasdem</c:v>
                </c:pt>
                <c:pt idx="6">
                  <c:v>Demokrat</c:v>
                </c:pt>
                <c:pt idx="7">
                  <c:v>PAN</c:v>
                </c:pt>
                <c:pt idx="8">
                  <c:v>PPP</c:v>
                </c:pt>
                <c:pt idx="9">
                  <c:v>Perindo</c:v>
                </c:pt>
                <c:pt idx="10">
                  <c:v>PBB</c:v>
                </c:pt>
                <c:pt idx="11">
                  <c:v>Garuda</c:v>
                </c:pt>
                <c:pt idx="12">
                  <c:v>PSI</c:v>
                </c:pt>
                <c:pt idx="13">
                  <c:v>Hanura</c:v>
                </c:pt>
                <c:pt idx="14">
                  <c:v>Berkarya </c:v>
                </c:pt>
                <c:pt idx="15">
                  <c:v>PKPI</c:v>
                </c:pt>
                <c:pt idx="16">
                  <c:v>Tidak Memilih</c:v>
                </c:pt>
              </c:strCache>
            </c:strRef>
          </c:cat>
          <c:val>
            <c:numRef>
              <c:f>Sheet1!$B$2:$B$18</c:f>
              <c:numCache>
                <c:formatCode>0.00%</c:formatCode>
                <c:ptCount val="17"/>
                <c:pt idx="0">
                  <c:v>0.14799999999999999</c:v>
                </c:pt>
                <c:pt idx="1">
                  <c:v>0.14199999999999999</c:v>
                </c:pt>
                <c:pt idx="2">
                  <c:v>0.13900000000000001</c:v>
                </c:pt>
                <c:pt idx="3">
                  <c:v>4.3999999999999997E-2</c:v>
                </c:pt>
                <c:pt idx="4">
                  <c:v>4.2999999999999997E-2</c:v>
                </c:pt>
                <c:pt idx="5">
                  <c:v>4.1000000000000002E-2</c:v>
                </c:pt>
                <c:pt idx="6">
                  <c:v>3.3000000000000002E-2</c:v>
                </c:pt>
                <c:pt idx="7">
                  <c:v>1.7000000000000001E-2</c:v>
                </c:pt>
                <c:pt idx="8">
                  <c:v>1.4E-2</c:v>
                </c:pt>
                <c:pt idx="9">
                  <c:v>1.4E-2</c:v>
                </c:pt>
                <c:pt idx="10">
                  <c:v>1.0999999999999999E-2</c:v>
                </c:pt>
                <c:pt idx="11">
                  <c:v>1.0999999999999999E-2</c:v>
                </c:pt>
                <c:pt idx="12">
                  <c:v>7.0000000000000001E-3</c:v>
                </c:pt>
                <c:pt idx="13">
                  <c:v>4.0000000000000001E-3</c:v>
                </c:pt>
                <c:pt idx="14">
                  <c:v>3.0000000000000001E-3</c:v>
                </c:pt>
                <c:pt idx="15">
                  <c:v>2E-3</c:v>
                </c:pt>
                <c:pt idx="16">
                  <c:v>0.32700000000000001</c:v>
                </c:pt>
              </c:numCache>
            </c:numRef>
          </c:val>
          <c:extLst>
            <c:ext xmlns:c16="http://schemas.microsoft.com/office/drawing/2014/chart" uri="{C3380CC4-5D6E-409C-BE32-E72D297353CC}">
              <c16:uniqueId val="{00000000-FBBE-4CD7-9122-0BF29F5E928C}"/>
            </c:ext>
          </c:extLst>
        </c:ser>
        <c:dLbls>
          <c:showLegendKey val="0"/>
          <c:showVal val="0"/>
          <c:showCatName val="0"/>
          <c:showSerName val="0"/>
          <c:showPercent val="0"/>
          <c:showBubbleSize val="0"/>
        </c:dLbls>
        <c:gapWidth val="219"/>
        <c:overlap val="-27"/>
        <c:axId val="1211860815"/>
        <c:axId val="1211870799"/>
      </c:barChart>
      <c:catAx>
        <c:axId val="1211860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1870799"/>
        <c:crosses val="autoZero"/>
        <c:auto val="1"/>
        <c:lblAlgn val="ctr"/>
        <c:lblOffset val="100"/>
        <c:noMultiLvlLbl val="0"/>
      </c:catAx>
      <c:valAx>
        <c:axId val="1211870799"/>
        <c:scaling>
          <c:orientation val="minMax"/>
        </c:scaling>
        <c:delete val="1"/>
        <c:axPos val="l"/>
        <c:numFmt formatCode="0.00%" sourceLinked="1"/>
        <c:majorTickMark val="none"/>
        <c:minorTickMark val="none"/>
        <c:tickLblPos val="nextTo"/>
        <c:crossAx val="1211860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dirty="0"/>
              <a:t>Elektabilitas Anggota DPR jika Pemilu Dilaksanakan Hari ini (Tertutup)</a:t>
            </a:r>
          </a:p>
        </c:rich>
      </c:tx>
      <c:layout>
        <c:manualLayout>
          <c:xMode val="edge"/>
          <c:yMode val="edge"/>
          <c:x val="0.17287135303739209"/>
          <c:y val="2.918642495710514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Elektabilitas Anggota DPR jika Pemilu Dilaksanakan Hari ini(pertanyaan Tertutup)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7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Golkar</c:v>
                </c:pt>
                <c:pt idx="1">
                  <c:v>PDIP</c:v>
                </c:pt>
                <c:pt idx="2">
                  <c:v>Gerindra</c:v>
                </c:pt>
                <c:pt idx="3">
                  <c:v>PKS</c:v>
                </c:pt>
                <c:pt idx="4">
                  <c:v>Demokrat</c:v>
                </c:pt>
                <c:pt idx="5">
                  <c:v>PKB</c:v>
                </c:pt>
                <c:pt idx="6">
                  <c:v>Nasdem</c:v>
                </c:pt>
                <c:pt idx="7">
                  <c:v>Perindo</c:v>
                </c:pt>
                <c:pt idx="8">
                  <c:v>PAN</c:v>
                </c:pt>
                <c:pt idx="9">
                  <c:v>PRIMA </c:v>
                </c:pt>
                <c:pt idx="10">
                  <c:v>PPP</c:v>
                </c:pt>
                <c:pt idx="11">
                  <c:v>PBB</c:v>
                </c:pt>
                <c:pt idx="12">
                  <c:v>Garuda</c:v>
                </c:pt>
                <c:pt idx="13">
                  <c:v>Gelora</c:v>
                </c:pt>
                <c:pt idx="14">
                  <c:v>PSI</c:v>
                </c:pt>
                <c:pt idx="15">
                  <c:v>Hanura</c:v>
                </c:pt>
                <c:pt idx="16">
                  <c:v>Umat</c:v>
                </c:pt>
                <c:pt idx="17">
                  <c:v>Berkarya </c:v>
                </c:pt>
                <c:pt idx="18">
                  <c:v>PKPI</c:v>
                </c:pt>
                <c:pt idx="19">
                  <c:v>Tidak Memilih</c:v>
                </c:pt>
              </c:strCache>
            </c:strRef>
          </c:cat>
          <c:val>
            <c:numRef>
              <c:f>Sheet1!$B$2:$B$21</c:f>
              <c:numCache>
                <c:formatCode>0.00%</c:formatCode>
                <c:ptCount val="20"/>
                <c:pt idx="0">
                  <c:v>0.20699999999999999</c:v>
                </c:pt>
                <c:pt idx="1">
                  <c:v>0.182</c:v>
                </c:pt>
                <c:pt idx="2">
                  <c:v>0.17899999999999999</c:v>
                </c:pt>
                <c:pt idx="3">
                  <c:v>5.3999999999999999E-2</c:v>
                </c:pt>
                <c:pt idx="4">
                  <c:v>4.5999999999999999E-2</c:v>
                </c:pt>
                <c:pt idx="5">
                  <c:v>4.2000000000000003E-2</c:v>
                </c:pt>
                <c:pt idx="6">
                  <c:v>4.2000000000000003E-2</c:v>
                </c:pt>
                <c:pt idx="7">
                  <c:v>1.9E-2</c:v>
                </c:pt>
                <c:pt idx="8">
                  <c:v>1.7999999999999999E-2</c:v>
                </c:pt>
                <c:pt idx="9">
                  <c:v>1.7999999999999999E-2</c:v>
                </c:pt>
                <c:pt idx="10">
                  <c:v>1.6E-2</c:v>
                </c:pt>
                <c:pt idx="11">
                  <c:v>1.0999999999999999E-2</c:v>
                </c:pt>
                <c:pt idx="12">
                  <c:v>1.0999999999999999E-2</c:v>
                </c:pt>
                <c:pt idx="13">
                  <c:v>8.0000000000000002E-3</c:v>
                </c:pt>
                <c:pt idx="14">
                  <c:v>7.0000000000000001E-3</c:v>
                </c:pt>
                <c:pt idx="15">
                  <c:v>4.0000000000000001E-3</c:v>
                </c:pt>
                <c:pt idx="16">
                  <c:v>3.0000000000000001E-3</c:v>
                </c:pt>
                <c:pt idx="17">
                  <c:v>3.0000000000000001E-3</c:v>
                </c:pt>
                <c:pt idx="18">
                  <c:v>2E-3</c:v>
                </c:pt>
                <c:pt idx="19">
                  <c:v>0.128</c:v>
                </c:pt>
              </c:numCache>
            </c:numRef>
          </c:val>
          <c:extLst>
            <c:ext xmlns:c16="http://schemas.microsoft.com/office/drawing/2014/chart" uri="{C3380CC4-5D6E-409C-BE32-E72D297353CC}">
              <c16:uniqueId val="{00000000-0E18-4A3A-A244-0BEFD72BB711}"/>
            </c:ext>
          </c:extLst>
        </c:ser>
        <c:dLbls>
          <c:showLegendKey val="0"/>
          <c:showVal val="0"/>
          <c:showCatName val="0"/>
          <c:showSerName val="0"/>
          <c:showPercent val="0"/>
          <c:showBubbleSize val="0"/>
        </c:dLbls>
        <c:gapWidth val="99"/>
        <c:overlap val="-27"/>
        <c:axId val="1211860815"/>
        <c:axId val="1211870799"/>
      </c:barChart>
      <c:catAx>
        <c:axId val="1211860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1870799"/>
        <c:crosses val="autoZero"/>
        <c:auto val="1"/>
        <c:lblAlgn val="ctr"/>
        <c:lblOffset val="100"/>
        <c:noMultiLvlLbl val="0"/>
      </c:catAx>
      <c:valAx>
        <c:axId val="1211870799"/>
        <c:scaling>
          <c:orientation val="minMax"/>
        </c:scaling>
        <c:delete val="1"/>
        <c:axPos val="l"/>
        <c:numFmt formatCode="0.00%" sourceLinked="1"/>
        <c:majorTickMark val="none"/>
        <c:minorTickMark val="none"/>
        <c:tickLblPos val="nextTo"/>
        <c:crossAx val="1211860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Pengetahuan</a:t>
            </a:r>
            <a:r>
              <a:rPr lang="en-US" dirty="0"/>
              <a:t> Masyarakat pada</a:t>
            </a:r>
            <a:r>
              <a:rPr lang="en-US" baseline="0" dirty="0"/>
              <a:t> </a:t>
            </a:r>
            <a:r>
              <a:rPr lang="en-US" dirty="0"/>
              <a:t>UU </a:t>
            </a:r>
            <a:r>
              <a:rPr lang="en-US" dirty="0" err="1"/>
              <a:t>Nomor</a:t>
            </a:r>
            <a:r>
              <a:rPr lang="en-US" dirty="0"/>
              <a:t> 7 </a:t>
            </a:r>
            <a:r>
              <a:rPr lang="en-US" dirty="0" err="1"/>
              <a:t>tahun</a:t>
            </a:r>
            <a:r>
              <a:rPr lang="en-US" dirty="0"/>
              <a:t> 2017 </a:t>
            </a:r>
            <a:r>
              <a:rPr lang="en-US" dirty="0" err="1"/>
              <a:t>tentang</a:t>
            </a:r>
            <a:r>
              <a:rPr lang="en-US" dirty="0"/>
              <a:t> </a:t>
            </a:r>
            <a:r>
              <a:rPr lang="en-US" dirty="0" err="1"/>
              <a:t>Pemilu</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UU Nomor 7 tahun 2017 tentang Pemilu</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1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sangat Paham &amp; Mengerti </c:v>
                </c:pt>
                <c:pt idx="1">
                  <c:v> Paham &amp; Mengerti  </c:v>
                </c:pt>
                <c:pt idx="2">
                  <c:v>Sangat Tidak Paham </c:v>
                </c:pt>
                <c:pt idx="3">
                  <c:v>Tidak Paham </c:v>
                </c:pt>
              </c:strCache>
            </c:strRef>
          </c:cat>
          <c:val>
            <c:numRef>
              <c:f>Sheet1!$B$2:$B$5</c:f>
              <c:numCache>
                <c:formatCode>0.00%</c:formatCode>
                <c:ptCount val="4"/>
                <c:pt idx="0">
                  <c:v>0.29199999999999998</c:v>
                </c:pt>
                <c:pt idx="1">
                  <c:v>0.39200000000000002</c:v>
                </c:pt>
                <c:pt idx="2">
                  <c:v>0.19700000000000001</c:v>
                </c:pt>
                <c:pt idx="3">
                  <c:v>0.11899999999999999</c:v>
                </c:pt>
              </c:numCache>
            </c:numRef>
          </c:val>
          <c:extLst>
            <c:ext xmlns:c16="http://schemas.microsoft.com/office/drawing/2014/chart" uri="{C3380CC4-5D6E-409C-BE32-E72D297353CC}">
              <c16:uniqueId val="{00000000-EC4A-48F3-8E1B-C7255ABB44F8}"/>
            </c:ext>
          </c:extLst>
        </c:ser>
        <c:dLbls>
          <c:showLegendKey val="0"/>
          <c:showVal val="0"/>
          <c:showCatName val="0"/>
          <c:showSerName val="0"/>
          <c:showPercent val="0"/>
          <c:showBubbleSize val="0"/>
        </c:dLbls>
        <c:gapWidth val="219"/>
        <c:overlap val="-27"/>
        <c:axId val="1401143871"/>
        <c:axId val="1401156351"/>
      </c:barChart>
      <c:catAx>
        <c:axId val="1401143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1156351"/>
        <c:crosses val="autoZero"/>
        <c:auto val="1"/>
        <c:lblAlgn val="ctr"/>
        <c:lblOffset val="100"/>
        <c:noMultiLvlLbl val="0"/>
      </c:catAx>
      <c:valAx>
        <c:axId val="1401156351"/>
        <c:scaling>
          <c:orientation val="minMax"/>
        </c:scaling>
        <c:delete val="1"/>
        <c:axPos val="l"/>
        <c:numFmt formatCode="0.00%" sourceLinked="1"/>
        <c:majorTickMark val="none"/>
        <c:minorTickMark val="none"/>
        <c:tickLblPos val="nextTo"/>
        <c:crossAx val="140114387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Pilihan Responden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Paham &amp; Mampu Mengeluarkan Indonesia dari Krisis ekonomi </c:v>
                </c:pt>
                <c:pt idx="1">
                  <c:v>Tegas dalam Membuat &amp; Mengambil Putusan </c:v>
                </c:pt>
                <c:pt idx="2">
                  <c:v>Memiliki Strong Leadership </c:v>
                </c:pt>
                <c:pt idx="3">
                  <c:v>Punya Pengalaman di Pemerintahan </c:v>
                </c:pt>
                <c:pt idx="4">
                  <c:v>Memiliki dukungan Politik yang Kuat di DPR </c:v>
                </c:pt>
                <c:pt idx="5">
                  <c:v>Taat menjalankan Ibadah Agamanya </c:v>
                </c:pt>
                <c:pt idx="6">
                  <c:v>Bersih dari KKN </c:v>
                </c:pt>
                <c:pt idx="7">
                  <c:v>Tidak Pernah  Melanggar HAM</c:v>
                </c:pt>
                <c:pt idx="8">
                  <c:v>Merakyat dan Peduli Rakyat </c:v>
                </c:pt>
                <c:pt idx="9">
                  <c:v>Punya Pengalaman di Dunia Internasional </c:v>
                </c:pt>
                <c:pt idx="10">
                  <c:v>Berlatar Belakang Militer/Polri</c:v>
                </c:pt>
                <c:pt idx="11">
                  <c:v>berkepribadian  yang Jujur </c:v>
                </c:pt>
                <c:pt idx="12">
                  <c:v>Bukan Bagian dari Orde Baru </c:v>
                </c:pt>
              </c:strCache>
            </c:strRef>
          </c:cat>
          <c:val>
            <c:numRef>
              <c:f>Sheet1!$B$2:$B$14</c:f>
              <c:numCache>
                <c:formatCode>0.00%</c:formatCode>
                <c:ptCount val="13"/>
                <c:pt idx="0">
                  <c:v>0.89800000000000002</c:v>
                </c:pt>
                <c:pt idx="1">
                  <c:v>0.80200000000000005</c:v>
                </c:pt>
                <c:pt idx="2">
                  <c:v>0.82699999999999996</c:v>
                </c:pt>
                <c:pt idx="3">
                  <c:v>0.89600000000000002</c:v>
                </c:pt>
                <c:pt idx="4">
                  <c:v>0.78900000000000003</c:v>
                </c:pt>
                <c:pt idx="5">
                  <c:v>0.60599999999999998</c:v>
                </c:pt>
                <c:pt idx="6">
                  <c:v>0.879</c:v>
                </c:pt>
                <c:pt idx="7">
                  <c:v>0.82899999999999996</c:v>
                </c:pt>
                <c:pt idx="8">
                  <c:v>0.76300000000000001</c:v>
                </c:pt>
                <c:pt idx="9">
                  <c:v>0.72899999999999998</c:v>
                </c:pt>
                <c:pt idx="10">
                  <c:v>0.317</c:v>
                </c:pt>
                <c:pt idx="11">
                  <c:v>0.79400000000000004</c:v>
                </c:pt>
                <c:pt idx="12">
                  <c:v>0.30199999999999999</c:v>
                </c:pt>
              </c:numCache>
            </c:numRef>
          </c:val>
          <c:extLst>
            <c:ext xmlns:c16="http://schemas.microsoft.com/office/drawing/2014/chart" uri="{C3380CC4-5D6E-409C-BE32-E72D297353CC}">
              <c16:uniqueId val="{00000000-D8B0-40F8-A7CE-4AEC165F39BC}"/>
            </c:ext>
          </c:extLst>
        </c:ser>
        <c:dLbls>
          <c:showLegendKey val="0"/>
          <c:showVal val="0"/>
          <c:showCatName val="0"/>
          <c:showSerName val="0"/>
          <c:showPercent val="0"/>
          <c:showBubbleSize val="0"/>
        </c:dLbls>
        <c:gapWidth val="182"/>
        <c:axId val="1391666943"/>
        <c:axId val="1391677759"/>
      </c:barChart>
      <c:catAx>
        <c:axId val="13916669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91677759"/>
        <c:crosses val="autoZero"/>
        <c:auto val="1"/>
        <c:lblAlgn val="ctr"/>
        <c:lblOffset val="100"/>
        <c:noMultiLvlLbl val="0"/>
      </c:catAx>
      <c:valAx>
        <c:axId val="1391677759"/>
        <c:scaling>
          <c:orientation val="minMax"/>
        </c:scaling>
        <c:delete val="1"/>
        <c:axPos val="b"/>
        <c:numFmt formatCode="0.00%" sourceLinked="1"/>
        <c:majorTickMark val="none"/>
        <c:minorTickMark val="none"/>
        <c:tickLblPos val="nextTo"/>
        <c:crossAx val="13916669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08635-40E7-4570-8DF8-0E477D969B1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148F4E1-137D-490F-A2C2-36ED392675CC}">
      <dgm:prSet/>
      <dgm:spPr/>
      <dgm:t>
        <a:bodyPr/>
        <a:lstStyle/>
        <a:p>
          <a:r>
            <a:rPr lang="en-US"/>
            <a:t>Opini publik penting bagi kehidupan masyarakat demokratis, jadi rakyatlah yg memerintah di alam demokrasi. </a:t>
          </a:r>
          <a:r>
            <a:rPr lang="en-US" b="1"/>
            <a:t>Opini publik </a:t>
          </a:r>
          <a:r>
            <a:rPr lang="en-US"/>
            <a:t>adalah sejumlah persepsi yang diekspresikan sejumlah orang mengenai isu yg menyangkut kepentingan umum.</a:t>
          </a:r>
        </a:p>
      </dgm:t>
    </dgm:pt>
    <dgm:pt modelId="{291DD5F8-D492-4182-BA40-ED92E11E2439}" type="parTrans" cxnId="{B068B606-A4DB-49E5-8F65-338446D6C166}">
      <dgm:prSet/>
      <dgm:spPr/>
      <dgm:t>
        <a:bodyPr/>
        <a:lstStyle/>
        <a:p>
          <a:endParaRPr lang="en-US"/>
        </a:p>
      </dgm:t>
    </dgm:pt>
    <dgm:pt modelId="{66EFB2BD-5C49-4FC4-8DE5-C07FBACF9068}" type="sibTrans" cxnId="{B068B606-A4DB-49E5-8F65-338446D6C166}">
      <dgm:prSet phldrT="1" phldr="0"/>
      <dgm:spPr/>
      <dgm:t>
        <a:bodyPr/>
        <a:lstStyle/>
        <a:p>
          <a:endParaRPr lang="en-US"/>
        </a:p>
      </dgm:t>
    </dgm:pt>
    <dgm:pt modelId="{D438816D-9D05-4522-882E-FA2BB1CAB377}">
      <dgm:prSet/>
      <dgm:spPr/>
      <dgm:t>
        <a:bodyPr/>
        <a:lstStyle/>
        <a:p>
          <a:r>
            <a:rPr lang="en-US" dirty="0" err="1"/>
            <a:t>Hubungan</a:t>
          </a:r>
          <a:r>
            <a:rPr lang="en-US" dirty="0"/>
            <a:t> </a:t>
          </a:r>
          <a:r>
            <a:rPr lang="en-US" dirty="0" err="1"/>
            <a:t>antar</a:t>
          </a:r>
          <a:r>
            <a:rPr lang="en-US" dirty="0"/>
            <a:t> </a:t>
          </a:r>
          <a:r>
            <a:rPr lang="en-US" dirty="0" err="1"/>
            <a:t>opini</a:t>
          </a:r>
          <a:r>
            <a:rPr lang="en-US" dirty="0"/>
            <a:t> </a:t>
          </a:r>
          <a:r>
            <a:rPr lang="en-US" dirty="0" err="1"/>
            <a:t>publik</a:t>
          </a:r>
          <a:r>
            <a:rPr lang="en-US" dirty="0"/>
            <a:t> dan </a:t>
          </a:r>
          <a:r>
            <a:rPr lang="en-US" dirty="0" err="1"/>
            <a:t>kebijakan</a:t>
          </a:r>
          <a:r>
            <a:rPr lang="en-US" dirty="0"/>
            <a:t> </a:t>
          </a:r>
          <a:r>
            <a:rPr lang="en-US" dirty="0" err="1"/>
            <a:t>pemerintah</a:t>
          </a:r>
          <a:r>
            <a:rPr lang="en-US" dirty="0"/>
            <a:t> </a:t>
          </a:r>
          <a:r>
            <a:rPr lang="en-US" dirty="0" err="1"/>
            <a:t>merupakan</a:t>
          </a:r>
          <a:r>
            <a:rPr lang="en-US" dirty="0"/>
            <a:t> </a:t>
          </a:r>
          <a:r>
            <a:rPr lang="en-US" dirty="0" err="1"/>
            <a:t>hal</a:t>
          </a:r>
          <a:r>
            <a:rPr lang="en-US" dirty="0"/>
            <a:t> </a:t>
          </a:r>
          <a:r>
            <a:rPr lang="en-US" dirty="0" err="1"/>
            <a:t>yg</a:t>
          </a:r>
          <a:r>
            <a:rPr lang="en-US" dirty="0"/>
            <a:t> </a:t>
          </a:r>
          <a:r>
            <a:rPr lang="en-US" dirty="0" err="1"/>
            <a:t>biasa</a:t>
          </a:r>
          <a:r>
            <a:rPr lang="en-US" dirty="0"/>
            <a:t> </a:t>
          </a:r>
          <a:r>
            <a:rPr lang="en-US" dirty="0" err="1"/>
            <a:t>dalam</a:t>
          </a:r>
          <a:r>
            <a:rPr lang="en-US" dirty="0"/>
            <a:t> </a:t>
          </a:r>
          <a:r>
            <a:rPr lang="en-US" dirty="0" err="1"/>
            <a:t>masyarakat</a:t>
          </a:r>
          <a:r>
            <a:rPr lang="en-US" dirty="0"/>
            <a:t> </a:t>
          </a:r>
          <a:r>
            <a:rPr lang="en-US" dirty="0" err="1"/>
            <a:t>demokratis</a:t>
          </a:r>
          <a:r>
            <a:rPr lang="en-US" dirty="0"/>
            <a:t>. Karena </a:t>
          </a:r>
          <a:r>
            <a:rPr lang="en-US" dirty="0" err="1"/>
            <a:t>demokrasi</a:t>
          </a:r>
          <a:r>
            <a:rPr lang="en-US" dirty="0"/>
            <a:t> </a:t>
          </a:r>
          <a:r>
            <a:rPr lang="en-US" dirty="0" err="1"/>
            <a:t>adalah</a:t>
          </a:r>
          <a:r>
            <a:rPr lang="en-US" dirty="0"/>
            <a:t> </a:t>
          </a:r>
          <a:r>
            <a:rPr lang="en-US" dirty="0" err="1"/>
            <a:t>pemerintahan</a:t>
          </a:r>
          <a:r>
            <a:rPr lang="en-US" dirty="0"/>
            <a:t> </a:t>
          </a:r>
          <a:r>
            <a:rPr lang="en-US" dirty="0" err="1"/>
            <a:t>rakyat</a:t>
          </a:r>
          <a:r>
            <a:rPr lang="en-US" dirty="0"/>
            <a:t>, </a:t>
          </a:r>
          <a:r>
            <a:rPr lang="en-US" dirty="0" err="1"/>
            <a:t>sesuatu</a:t>
          </a:r>
          <a:r>
            <a:rPr lang="en-US" dirty="0"/>
            <a:t> </a:t>
          </a:r>
          <a:r>
            <a:rPr lang="en-US" dirty="0" err="1"/>
            <a:t>yg</a:t>
          </a:r>
          <a:r>
            <a:rPr lang="en-US" dirty="0"/>
            <a:t> </a:t>
          </a:r>
          <a:r>
            <a:rPr lang="en-US" dirty="0" err="1"/>
            <a:t>dipikirkan</a:t>
          </a:r>
          <a:r>
            <a:rPr lang="en-US" dirty="0"/>
            <a:t> </a:t>
          </a:r>
          <a:r>
            <a:rPr lang="en-US" dirty="0" err="1"/>
            <a:t>rakyat</a:t>
          </a:r>
          <a:r>
            <a:rPr lang="en-US" dirty="0"/>
            <a:t> </a:t>
          </a:r>
          <a:r>
            <a:rPr lang="en-US" dirty="0" err="1"/>
            <a:t>harus</a:t>
          </a:r>
          <a:r>
            <a:rPr lang="en-US" dirty="0"/>
            <a:t> </a:t>
          </a:r>
          <a:r>
            <a:rPr lang="en-US" dirty="0" err="1"/>
            <a:t>benar-benar</a:t>
          </a:r>
          <a:r>
            <a:rPr lang="en-US" dirty="0"/>
            <a:t> </a:t>
          </a:r>
          <a:r>
            <a:rPr lang="en-US" dirty="0" err="1"/>
            <a:t>sesuai</a:t>
          </a:r>
          <a:r>
            <a:rPr lang="en-US" dirty="0"/>
            <a:t> </a:t>
          </a:r>
          <a:r>
            <a:rPr lang="en-US" dirty="0" err="1"/>
            <a:t>dengan</a:t>
          </a:r>
          <a:r>
            <a:rPr lang="en-US" dirty="0"/>
            <a:t> yang </a:t>
          </a:r>
          <a:r>
            <a:rPr lang="en-US" dirty="0" err="1"/>
            <a:t>dilaksanakan</a:t>
          </a:r>
          <a:r>
            <a:rPr lang="en-US" dirty="0"/>
            <a:t> </a:t>
          </a:r>
          <a:r>
            <a:rPr lang="en-US" dirty="0" err="1"/>
            <a:t>pemerintah</a:t>
          </a:r>
          <a:r>
            <a:rPr lang="en-US" dirty="0"/>
            <a:t>.</a:t>
          </a:r>
        </a:p>
      </dgm:t>
    </dgm:pt>
    <dgm:pt modelId="{042C6466-1004-49FB-A661-306C8B0D5201}" type="parTrans" cxnId="{9C14957D-D3D9-42FD-9E0C-E98AC016C58B}">
      <dgm:prSet/>
      <dgm:spPr/>
      <dgm:t>
        <a:bodyPr/>
        <a:lstStyle/>
        <a:p>
          <a:endParaRPr lang="en-US"/>
        </a:p>
      </dgm:t>
    </dgm:pt>
    <dgm:pt modelId="{7807C465-948A-4170-A76F-83BEBEAD29E4}" type="sibTrans" cxnId="{9C14957D-D3D9-42FD-9E0C-E98AC016C58B}">
      <dgm:prSet phldrT="2" phldr="0"/>
      <dgm:spPr/>
      <dgm:t>
        <a:bodyPr/>
        <a:lstStyle/>
        <a:p>
          <a:endParaRPr lang="en-US"/>
        </a:p>
      </dgm:t>
    </dgm:pt>
    <dgm:pt modelId="{7D64B55B-50C0-400A-B4B4-F767EE7E7D83}">
      <dgm:prSet/>
      <dgm:spPr/>
      <dgm:t>
        <a:bodyPr/>
        <a:lstStyle/>
        <a:p>
          <a:r>
            <a:rPr lang="en-US" dirty="0" err="1"/>
            <a:t>Pemimpin</a:t>
          </a:r>
          <a:r>
            <a:rPr lang="en-US" dirty="0"/>
            <a:t> </a:t>
          </a:r>
          <a:r>
            <a:rPr lang="en-US" dirty="0" err="1"/>
            <a:t>besar</a:t>
          </a:r>
          <a:r>
            <a:rPr lang="en-US" dirty="0"/>
            <a:t> </a:t>
          </a:r>
          <a:r>
            <a:rPr lang="en-US" dirty="0" err="1"/>
            <a:t>selalu</a:t>
          </a:r>
          <a:r>
            <a:rPr lang="en-US" dirty="0"/>
            <a:t> </a:t>
          </a:r>
          <a:r>
            <a:rPr lang="en-US" dirty="0" err="1"/>
            <a:t>mencari</a:t>
          </a:r>
          <a:r>
            <a:rPr lang="en-US" dirty="0"/>
            <a:t> </a:t>
          </a:r>
          <a:r>
            <a:rPr lang="en-US" dirty="0" err="1"/>
            <a:t>keterangan-keterangan</a:t>
          </a:r>
          <a:r>
            <a:rPr lang="en-US" dirty="0"/>
            <a:t> </a:t>
          </a:r>
          <a:r>
            <a:rPr lang="en-US" dirty="0" err="1"/>
            <a:t>dari</a:t>
          </a:r>
          <a:r>
            <a:rPr lang="en-US" dirty="0"/>
            <a:t> </a:t>
          </a:r>
          <a:r>
            <a:rPr lang="en-US" dirty="0" err="1"/>
            <a:t>setiap</a:t>
          </a:r>
          <a:r>
            <a:rPr lang="en-US" dirty="0"/>
            <a:t> </a:t>
          </a:r>
          <a:r>
            <a:rPr lang="en-US" dirty="0" err="1"/>
            <a:t>sumber</a:t>
          </a:r>
          <a:r>
            <a:rPr lang="en-US" dirty="0"/>
            <a:t> yang </a:t>
          </a:r>
          <a:r>
            <a:rPr lang="en-US" dirty="0" err="1"/>
            <a:t>dapat</a:t>
          </a:r>
          <a:r>
            <a:rPr lang="en-US" dirty="0"/>
            <a:t> </a:t>
          </a:r>
          <a:r>
            <a:rPr lang="en-US" dirty="0" err="1"/>
            <a:t>dipercaya</a:t>
          </a:r>
          <a:r>
            <a:rPr lang="en-US" dirty="0"/>
            <a:t> </a:t>
          </a:r>
          <a:r>
            <a:rPr lang="en-US" dirty="0" err="1"/>
            <a:t>mengenai</a:t>
          </a:r>
          <a:r>
            <a:rPr lang="en-US" dirty="0"/>
            <a:t> </a:t>
          </a:r>
          <a:r>
            <a:rPr lang="en-US" dirty="0" err="1"/>
            <a:t>keadaan</a:t>
          </a:r>
          <a:r>
            <a:rPr lang="en-US" dirty="0"/>
            <a:t> </a:t>
          </a:r>
          <a:r>
            <a:rPr lang="en-US" dirty="0" err="1"/>
            <a:t>rakyat</a:t>
          </a:r>
          <a:r>
            <a:rPr lang="en-US" dirty="0"/>
            <a:t> yang </a:t>
          </a:r>
          <a:r>
            <a:rPr lang="en-US" dirty="0" err="1"/>
            <a:t>akan</a:t>
          </a:r>
          <a:r>
            <a:rPr lang="en-US" dirty="0"/>
            <a:t> </a:t>
          </a:r>
          <a:r>
            <a:rPr lang="en-US" dirty="0" err="1"/>
            <a:t>dipimpinnya</a:t>
          </a:r>
          <a:r>
            <a:rPr lang="en-US" dirty="0"/>
            <a:t>. </a:t>
          </a:r>
          <a:r>
            <a:rPr lang="en-US" dirty="0" err="1"/>
            <a:t>Maka</a:t>
          </a:r>
          <a:r>
            <a:rPr lang="en-US" dirty="0"/>
            <a:t>, </a:t>
          </a:r>
          <a:r>
            <a:rPr lang="en-US" dirty="0" err="1"/>
            <a:t>harus</a:t>
          </a:r>
          <a:r>
            <a:rPr lang="en-US" dirty="0"/>
            <a:t> </a:t>
          </a:r>
          <a:r>
            <a:rPr lang="en-US" dirty="0" err="1"/>
            <a:t>memperhatikan</a:t>
          </a:r>
          <a:r>
            <a:rPr lang="en-US" dirty="0"/>
            <a:t> data dan </a:t>
          </a:r>
          <a:r>
            <a:rPr lang="en-US" dirty="0" err="1"/>
            <a:t>fakta</a:t>
          </a:r>
          <a:r>
            <a:rPr lang="en-US" dirty="0"/>
            <a:t> </a:t>
          </a:r>
          <a:r>
            <a:rPr lang="en-US" dirty="0" err="1"/>
            <a:t>dari</a:t>
          </a:r>
          <a:r>
            <a:rPr lang="en-US" dirty="0"/>
            <a:t> </a:t>
          </a:r>
          <a:r>
            <a:rPr lang="en-US" dirty="0" err="1"/>
            <a:t>opini</a:t>
          </a:r>
          <a:r>
            <a:rPr lang="en-US" dirty="0"/>
            <a:t> </a:t>
          </a:r>
          <a:r>
            <a:rPr lang="en-US" dirty="0" err="1"/>
            <a:t>publik</a:t>
          </a:r>
          <a:r>
            <a:rPr lang="en-US" dirty="0"/>
            <a:t> yang </a:t>
          </a:r>
          <a:r>
            <a:rPr lang="en-US" dirty="0" err="1"/>
            <a:t>aktual</a:t>
          </a:r>
          <a:r>
            <a:rPr lang="en-US" dirty="0"/>
            <a:t>.</a:t>
          </a:r>
        </a:p>
      </dgm:t>
    </dgm:pt>
    <dgm:pt modelId="{99FC6AE5-1859-4A3D-A7E9-34D46DFE3CDD}" type="parTrans" cxnId="{83723485-61B6-4416-B585-B8E8BA048776}">
      <dgm:prSet/>
      <dgm:spPr/>
      <dgm:t>
        <a:bodyPr/>
        <a:lstStyle/>
        <a:p>
          <a:endParaRPr lang="en-US"/>
        </a:p>
      </dgm:t>
    </dgm:pt>
    <dgm:pt modelId="{F11CC6CF-FC61-4517-8D8A-51CFCAB29BD5}" type="sibTrans" cxnId="{83723485-61B6-4416-B585-B8E8BA048776}">
      <dgm:prSet phldrT="3" phldr="0"/>
      <dgm:spPr/>
      <dgm:t>
        <a:bodyPr/>
        <a:lstStyle/>
        <a:p>
          <a:endParaRPr lang="en-US"/>
        </a:p>
      </dgm:t>
    </dgm:pt>
    <dgm:pt modelId="{6EFB6115-905F-4F78-8A9E-759491F2799C}">
      <dgm:prSet/>
      <dgm:spPr/>
      <dgm:t>
        <a:bodyPr/>
        <a:lstStyle/>
        <a:p>
          <a:r>
            <a:rPr lang="en-US" dirty="0" err="1"/>
            <a:t>Opini</a:t>
          </a:r>
          <a:r>
            <a:rPr lang="en-US" dirty="0"/>
            <a:t> </a:t>
          </a:r>
          <a:r>
            <a:rPr lang="en-US" dirty="0" err="1"/>
            <a:t>publik</a:t>
          </a:r>
          <a:r>
            <a:rPr lang="en-US" dirty="0"/>
            <a:t> </a:t>
          </a:r>
          <a:r>
            <a:rPr lang="en-US" dirty="0" err="1"/>
            <a:t>menjadi</a:t>
          </a:r>
          <a:r>
            <a:rPr lang="en-US" dirty="0"/>
            <a:t> </a:t>
          </a:r>
          <a:r>
            <a:rPr lang="en-US" dirty="0" err="1"/>
            <a:t>alat</a:t>
          </a:r>
          <a:r>
            <a:rPr lang="en-US" dirty="0"/>
            <a:t> yang </a:t>
          </a:r>
          <a:r>
            <a:rPr lang="en-US" dirty="0" err="1"/>
            <a:t>dapat</a:t>
          </a:r>
          <a:r>
            <a:rPr lang="en-US" dirty="0"/>
            <a:t> </a:t>
          </a:r>
          <a:r>
            <a:rPr lang="en-US" dirty="0" err="1"/>
            <a:t>menentukan</a:t>
          </a:r>
          <a:r>
            <a:rPr lang="en-US" dirty="0"/>
            <a:t> </a:t>
          </a:r>
          <a:r>
            <a:rPr lang="en-US" dirty="0" err="1"/>
            <a:t>keberhasilan</a:t>
          </a:r>
          <a:r>
            <a:rPr lang="en-US" dirty="0"/>
            <a:t> </a:t>
          </a:r>
          <a:r>
            <a:rPr lang="en-US" dirty="0" err="1"/>
            <a:t>tugas</a:t>
          </a:r>
          <a:r>
            <a:rPr lang="en-US" dirty="0"/>
            <a:t> </a:t>
          </a:r>
          <a:r>
            <a:rPr lang="en-US" dirty="0" err="1"/>
            <a:t>seorang</a:t>
          </a:r>
          <a:r>
            <a:rPr lang="en-US" dirty="0"/>
            <a:t> </a:t>
          </a:r>
          <a:r>
            <a:rPr lang="en-US" dirty="0" err="1"/>
            <a:t>pemimpin</a:t>
          </a:r>
          <a:r>
            <a:rPr lang="en-US" dirty="0"/>
            <a:t>. </a:t>
          </a:r>
          <a:r>
            <a:rPr lang="en-US" dirty="0" err="1"/>
            <a:t>Namun</a:t>
          </a:r>
          <a:r>
            <a:rPr lang="en-US" dirty="0"/>
            <a:t> </a:t>
          </a:r>
          <a:r>
            <a:rPr lang="en-US" dirty="0" err="1"/>
            <a:t>tetap</a:t>
          </a:r>
          <a:r>
            <a:rPr lang="en-US" dirty="0"/>
            <a:t> </a:t>
          </a:r>
          <a:r>
            <a:rPr lang="en-US" dirty="0" err="1"/>
            <a:t>harus</a:t>
          </a:r>
          <a:r>
            <a:rPr lang="en-US" dirty="0"/>
            <a:t> </a:t>
          </a:r>
          <a:r>
            <a:rPr lang="en-US" dirty="0" err="1"/>
            <a:t>waspada</a:t>
          </a:r>
          <a:r>
            <a:rPr lang="en-US" dirty="0"/>
            <a:t> </a:t>
          </a:r>
          <a:r>
            <a:rPr lang="en-US" dirty="0" err="1"/>
            <a:t>bahwa</a:t>
          </a:r>
          <a:r>
            <a:rPr lang="en-US" dirty="0"/>
            <a:t> </a:t>
          </a:r>
          <a:r>
            <a:rPr lang="en-US" dirty="0" err="1"/>
            <a:t>opini</a:t>
          </a:r>
          <a:r>
            <a:rPr lang="en-US" dirty="0"/>
            <a:t> </a:t>
          </a:r>
          <a:r>
            <a:rPr lang="en-US" dirty="0" err="1"/>
            <a:t>publik</a:t>
          </a:r>
          <a:r>
            <a:rPr lang="en-US" dirty="0"/>
            <a:t> </a:t>
          </a:r>
          <a:r>
            <a:rPr lang="en-US" dirty="0" err="1"/>
            <a:t>itu</a:t>
          </a:r>
          <a:r>
            <a:rPr lang="en-US" dirty="0"/>
            <a:t> </a:t>
          </a:r>
          <a:r>
            <a:rPr lang="en-US" dirty="0" err="1"/>
            <a:t>bukan</a:t>
          </a:r>
          <a:r>
            <a:rPr lang="en-US" dirty="0"/>
            <a:t> </a:t>
          </a:r>
          <a:r>
            <a:rPr lang="en-US" dirty="0" err="1"/>
            <a:t>fakta</a:t>
          </a:r>
          <a:r>
            <a:rPr lang="en-US" dirty="0"/>
            <a:t> yang </a:t>
          </a:r>
          <a:r>
            <a:rPr lang="en-US" dirty="0" err="1"/>
            <a:t>belum</a:t>
          </a:r>
          <a:r>
            <a:rPr lang="en-US" dirty="0"/>
            <a:t> </a:t>
          </a:r>
          <a:r>
            <a:rPr lang="en-US" dirty="0" err="1"/>
            <a:t>tentu</a:t>
          </a:r>
          <a:r>
            <a:rPr lang="en-US" dirty="0"/>
            <a:t> </a:t>
          </a:r>
          <a:r>
            <a:rPr lang="en-US" dirty="0" err="1"/>
            <a:t>benar</a:t>
          </a:r>
          <a:r>
            <a:rPr lang="en-US" dirty="0"/>
            <a:t>. Di </a:t>
          </a:r>
          <a:r>
            <a:rPr lang="en-US" dirty="0" err="1"/>
            <a:t>sinilah</a:t>
          </a:r>
          <a:r>
            <a:rPr lang="en-US" dirty="0"/>
            <a:t> </a:t>
          </a:r>
          <a:r>
            <a:rPr lang="en-US" dirty="0" err="1"/>
            <a:t>kepemimpinan</a:t>
          </a:r>
          <a:r>
            <a:rPr lang="en-US" dirty="0"/>
            <a:t> </a:t>
          </a:r>
          <a:r>
            <a:rPr lang="en-US" dirty="0" err="1"/>
            <a:t>seseorang</a:t>
          </a:r>
          <a:r>
            <a:rPr lang="en-US" dirty="0"/>
            <a:t> </a:t>
          </a:r>
          <a:r>
            <a:rPr lang="en-US" dirty="0" err="1"/>
            <a:t>diuji</a:t>
          </a:r>
          <a:r>
            <a:rPr lang="en-US" dirty="0"/>
            <a:t>, </a:t>
          </a:r>
          <a:r>
            <a:rPr lang="en-US" dirty="0" err="1"/>
            <a:t>apakah</a:t>
          </a:r>
          <a:r>
            <a:rPr lang="en-US" dirty="0"/>
            <a:t> </a:t>
          </a:r>
          <a:r>
            <a:rPr lang="en-US" dirty="0" err="1"/>
            <a:t>ia</a:t>
          </a:r>
          <a:r>
            <a:rPr lang="en-US" dirty="0"/>
            <a:t> </a:t>
          </a:r>
          <a:r>
            <a:rPr lang="en-US" dirty="0" err="1"/>
            <a:t>mudah</a:t>
          </a:r>
          <a:r>
            <a:rPr lang="en-US" dirty="0"/>
            <a:t> </a:t>
          </a:r>
          <a:r>
            <a:rPr lang="en-US" dirty="0" err="1"/>
            <a:t>mengubah</a:t>
          </a:r>
          <a:r>
            <a:rPr lang="en-US" dirty="0"/>
            <a:t> </a:t>
          </a:r>
          <a:r>
            <a:rPr lang="en-US" dirty="0" err="1"/>
            <a:t>cita-citanya</a:t>
          </a:r>
          <a:r>
            <a:rPr lang="en-US" dirty="0"/>
            <a:t> </a:t>
          </a:r>
          <a:r>
            <a:rPr lang="en-US" dirty="0" err="1"/>
            <a:t>karena</a:t>
          </a:r>
          <a:r>
            <a:rPr lang="en-US" dirty="0"/>
            <a:t> </a:t>
          </a:r>
          <a:r>
            <a:rPr lang="en-US" dirty="0" err="1"/>
            <a:t>desakan</a:t>
          </a:r>
          <a:r>
            <a:rPr lang="en-US" dirty="0"/>
            <a:t> </a:t>
          </a:r>
          <a:r>
            <a:rPr lang="en-US" dirty="0" err="1"/>
            <a:t>opini</a:t>
          </a:r>
          <a:r>
            <a:rPr lang="en-US" dirty="0"/>
            <a:t> </a:t>
          </a:r>
          <a:r>
            <a:rPr lang="en-US" dirty="0" err="1"/>
            <a:t>publik</a:t>
          </a:r>
          <a:r>
            <a:rPr lang="en-US" dirty="0"/>
            <a:t> </a:t>
          </a:r>
          <a:r>
            <a:rPr lang="en-US" dirty="0" err="1"/>
            <a:t>ataukah</a:t>
          </a:r>
          <a:r>
            <a:rPr lang="en-US" dirty="0"/>
            <a:t> </a:t>
          </a:r>
          <a:r>
            <a:rPr lang="en-US" dirty="0" err="1"/>
            <a:t>ia</a:t>
          </a:r>
          <a:r>
            <a:rPr lang="en-US" dirty="0"/>
            <a:t> </a:t>
          </a:r>
          <a:r>
            <a:rPr lang="en-US" dirty="0" err="1"/>
            <a:t>bijaksana</a:t>
          </a:r>
          <a:r>
            <a:rPr lang="en-US" dirty="0"/>
            <a:t> </a:t>
          </a:r>
          <a:r>
            <a:rPr lang="en-US" dirty="0" err="1"/>
            <a:t>dapat</a:t>
          </a:r>
          <a:r>
            <a:rPr lang="en-US" dirty="0"/>
            <a:t> </a:t>
          </a:r>
          <a:r>
            <a:rPr lang="en-US" dirty="0" err="1"/>
            <a:t>membawa</a:t>
          </a:r>
          <a:r>
            <a:rPr lang="en-US" dirty="0"/>
            <a:t> &amp; </a:t>
          </a:r>
          <a:r>
            <a:rPr lang="en-US" dirty="0" err="1"/>
            <a:t>membina</a:t>
          </a:r>
          <a:r>
            <a:rPr lang="en-US" dirty="0"/>
            <a:t> </a:t>
          </a:r>
          <a:r>
            <a:rPr lang="en-US" dirty="0" err="1"/>
            <a:t>opini</a:t>
          </a:r>
          <a:r>
            <a:rPr lang="en-US" dirty="0"/>
            <a:t> </a:t>
          </a:r>
          <a:r>
            <a:rPr lang="en-US" dirty="0" err="1"/>
            <a:t>publik</a:t>
          </a:r>
          <a:r>
            <a:rPr lang="en-US" dirty="0"/>
            <a:t> </a:t>
          </a:r>
          <a:r>
            <a:rPr lang="en-US" dirty="0" err="1"/>
            <a:t>tersebut</a:t>
          </a:r>
          <a:r>
            <a:rPr lang="en-US" dirty="0"/>
            <a:t> </a:t>
          </a:r>
          <a:r>
            <a:rPr lang="en-US" dirty="0" err="1"/>
            <a:t>untuk</a:t>
          </a:r>
          <a:r>
            <a:rPr lang="en-US" dirty="0"/>
            <a:t> </a:t>
          </a:r>
          <a:r>
            <a:rPr lang="en-US" dirty="0" err="1"/>
            <a:t>mencapai</a:t>
          </a:r>
          <a:r>
            <a:rPr lang="en-US" dirty="0"/>
            <a:t> </a:t>
          </a:r>
          <a:r>
            <a:rPr lang="en-US" dirty="0" err="1"/>
            <a:t>cita-cita</a:t>
          </a:r>
          <a:r>
            <a:rPr lang="en-US" dirty="0"/>
            <a:t> / ide-</a:t>
          </a:r>
          <a:r>
            <a:rPr lang="en-US" dirty="0" err="1"/>
            <a:t>idenya</a:t>
          </a:r>
          <a:r>
            <a:rPr lang="en-US" dirty="0"/>
            <a:t>.</a:t>
          </a:r>
        </a:p>
      </dgm:t>
    </dgm:pt>
    <dgm:pt modelId="{4AA48CEC-5B77-427E-84CF-296D98DA8E90}" type="parTrans" cxnId="{47C6E14C-CE50-4500-9723-43597EBB79A4}">
      <dgm:prSet/>
      <dgm:spPr/>
      <dgm:t>
        <a:bodyPr/>
        <a:lstStyle/>
        <a:p>
          <a:endParaRPr lang="en-US"/>
        </a:p>
      </dgm:t>
    </dgm:pt>
    <dgm:pt modelId="{36C455C5-4D85-4001-BB49-BC3839F5517D}" type="sibTrans" cxnId="{47C6E14C-CE50-4500-9723-43597EBB79A4}">
      <dgm:prSet phldrT="4" phldr="0"/>
      <dgm:spPr/>
      <dgm:t>
        <a:bodyPr/>
        <a:lstStyle/>
        <a:p>
          <a:endParaRPr lang="en-US"/>
        </a:p>
      </dgm:t>
    </dgm:pt>
    <dgm:pt modelId="{38EE2E91-AEA5-4DA3-B462-1A54FE655D58}" type="pres">
      <dgm:prSet presAssocID="{70D08635-40E7-4570-8DF8-0E477D969B16}" presName="linear" presStyleCnt="0">
        <dgm:presLayoutVars>
          <dgm:animLvl val="lvl"/>
          <dgm:resizeHandles val="exact"/>
        </dgm:presLayoutVars>
      </dgm:prSet>
      <dgm:spPr/>
    </dgm:pt>
    <dgm:pt modelId="{6923AA5E-6E7D-49C1-929B-7B9FD6C44821}" type="pres">
      <dgm:prSet presAssocID="{2148F4E1-137D-490F-A2C2-36ED392675CC}" presName="parentText" presStyleLbl="node1" presStyleIdx="0" presStyleCnt="4">
        <dgm:presLayoutVars>
          <dgm:chMax val="0"/>
          <dgm:bulletEnabled val="1"/>
        </dgm:presLayoutVars>
      </dgm:prSet>
      <dgm:spPr/>
    </dgm:pt>
    <dgm:pt modelId="{7FA7996D-0D2F-4C9F-B22B-3B68FF5DE18A}" type="pres">
      <dgm:prSet presAssocID="{66EFB2BD-5C49-4FC4-8DE5-C07FBACF9068}" presName="spacer" presStyleCnt="0"/>
      <dgm:spPr/>
    </dgm:pt>
    <dgm:pt modelId="{3814B72D-A744-427C-B0FD-744A999DF8A3}" type="pres">
      <dgm:prSet presAssocID="{D438816D-9D05-4522-882E-FA2BB1CAB377}" presName="parentText" presStyleLbl="node1" presStyleIdx="1" presStyleCnt="4">
        <dgm:presLayoutVars>
          <dgm:chMax val="0"/>
          <dgm:bulletEnabled val="1"/>
        </dgm:presLayoutVars>
      </dgm:prSet>
      <dgm:spPr/>
    </dgm:pt>
    <dgm:pt modelId="{F6F89D73-B15F-4283-9340-12FFE831E825}" type="pres">
      <dgm:prSet presAssocID="{7807C465-948A-4170-A76F-83BEBEAD29E4}" presName="spacer" presStyleCnt="0"/>
      <dgm:spPr/>
    </dgm:pt>
    <dgm:pt modelId="{EE775A45-E900-44D4-A00B-B4E5622F2D62}" type="pres">
      <dgm:prSet presAssocID="{7D64B55B-50C0-400A-B4B4-F767EE7E7D83}" presName="parentText" presStyleLbl="node1" presStyleIdx="2" presStyleCnt="4">
        <dgm:presLayoutVars>
          <dgm:chMax val="0"/>
          <dgm:bulletEnabled val="1"/>
        </dgm:presLayoutVars>
      </dgm:prSet>
      <dgm:spPr/>
    </dgm:pt>
    <dgm:pt modelId="{8A0D3F52-49A2-437F-9682-42CD91B88D17}" type="pres">
      <dgm:prSet presAssocID="{F11CC6CF-FC61-4517-8D8A-51CFCAB29BD5}" presName="spacer" presStyleCnt="0"/>
      <dgm:spPr/>
    </dgm:pt>
    <dgm:pt modelId="{64DE86AF-D135-457F-9DFB-797B9A512751}" type="pres">
      <dgm:prSet presAssocID="{6EFB6115-905F-4F78-8A9E-759491F2799C}" presName="parentText" presStyleLbl="node1" presStyleIdx="3" presStyleCnt="4">
        <dgm:presLayoutVars>
          <dgm:chMax val="0"/>
          <dgm:bulletEnabled val="1"/>
        </dgm:presLayoutVars>
      </dgm:prSet>
      <dgm:spPr/>
    </dgm:pt>
  </dgm:ptLst>
  <dgm:cxnLst>
    <dgm:cxn modelId="{B068B606-A4DB-49E5-8F65-338446D6C166}" srcId="{70D08635-40E7-4570-8DF8-0E477D969B16}" destId="{2148F4E1-137D-490F-A2C2-36ED392675CC}" srcOrd="0" destOrd="0" parTransId="{291DD5F8-D492-4182-BA40-ED92E11E2439}" sibTransId="{66EFB2BD-5C49-4FC4-8DE5-C07FBACF9068}"/>
    <dgm:cxn modelId="{CB2D6B08-4604-46AB-991E-9A8F1CF28E31}" type="presOf" srcId="{6EFB6115-905F-4F78-8A9E-759491F2799C}" destId="{64DE86AF-D135-457F-9DFB-797B9A512751}" srcOrd="0" destOrd="0" presId="urn:microsoft.com/office/officeart/2005/8/layout/vList2"/>
    <dgm:cxn modelId="{FE973A11-48F0-49C2-8DFD-F5D07145E150}" type="presOf" srcId="{70D08635-40E7-4570-8DF8-0E477D969B16}" destId="{38EE2E91-AEA5-4DA3-B462-1A54FE655D58}" srcOrd="0" destOrd="0" presId="urn:microsoft.com/office/officeart/2005/8/layout/vList2"/>
    <dgm:cxn modelId="{47C6E14C-CE50-4500-9723-43597EBB79A4}" srcId="{70D08635-40E7-4570-8DF8-0E477D969B16}" destId="{6EFB6115-905F-4F78-8A9E-759491F2799C}" srcOrd="3" destOrd="0" parTransId="{4AA48CEC-5B77-427E-84CF-296D98DA8E90}" sibTransId="{36C455C5-4D85-4001-BB49-BC3839F5517D}"/>
    <dgm:cxn modelId="{9C14957D-D3D9-42FD-9E0C-E98AC016C58B}" srcId="{70D08635-40E7-4570-8DF8-0E477D969B16}" destId="{D438816D-9D05-4522-882E-FA2BB1CAB377}" srcOrd="1" destOrd="0" parTransId="{042C6466-1004-49FB-A661-306C8B0D5201}" sibTransId="{7807C465-948A-4170-A76F-83BEBEAD29E4}"/>
    <dgm:cxn modelId="{83723485-61B6-4416-B585-B8E8BA048776}" srcId="{70D08635-40E7-4570-8DF8-0E477D969B16}" destId="{7D64B55B-50C0-400A-B4B4-F767EE7E7D83}" srcOrd="2" destOrd="0" parTransId="{99FC6AE5-1859-4A3D-A7E9-34D46DFE3CDD}" sibTransId="{F11CC6CF-FC61-4517-8D8A-51CFCAB29BD5}"/>
    <dgm:cxn modelId="{8F99288B-9B4B-406D-9D99-BF03954A9B86}" type="presOf" srcId="{2148F4E1-137D-490F-A2C2-36ED392675CC}" destId="{6923AA5E-6E7D-49C1-929B-7B9FD6C44821}" srcOrd="0" destOrd="0" presId="urn:microsoft.com/office/officeart/2005/8/layout/vList2"/>
    <dgm:cxn modelId="{9AD426B6-9903-4A74-AE5B-3BCADDDA357B}" type="presOf" srcId="{7D64B55B-50C0-400A-B4B4-F767EE7E7D83}" destId="{EE775A45-E900-44D4-A00B-B4E5622F2D62}" srcOrd="0" destOrd="0" presId="urn:microsoft.com/office/officeart/2005/8/layout/vList2"/>
    <dgm:cxn modelId="{4DBB1BC8-297E-461E-B73B-3B519D9F5A6D}" type="presOf" srcId="{D438816D-9D05-4522-882E-FA2BB1CAB377}" destId="{3814B72D-A744-427C-B0FD-744A999DF8A3}" srcOrd="0" destOrd="0" presId="urn:microsoft.com/office/officeart/2005/8/layout/vList2"/>
    <dgm:cxn modelId="{A8BB2636-975B-452D-A478-DFF65E87A31F}" type="presParOf" srcId="{38EE2E91-AEA5-4DA3-B462-1A54FE655D58}" destId="{6923AA5E-6E7D-49C1-929B-7B9FD6C44821}" srcOrd="0" destOrd="0" presId="urn:microsoft.com/office/officeart/2005/8/layout/vList2"/>
    <dgm:cxn modelId="{8DFD89E6-5115-4C9A-8BC1-E755E877886A}" type="presParOf" srcId="{38EE2E91-AEA5-4DA3-B462-1A54FE655D58}" destId="{7FA7996D-0D2F-4C9F-B22B-3B68FF5DE18A}" srcOrd="1" destOrd="0" presId="urn:microsoft.com/office/officeart/2005/8/layout/vList2"/>
    <dgm:cxn modelId="{5AADBC8C-0C84-492A-8099-9B8A1F3B35AB}" type="presParOf" srcId="{38EE2E91-AEA5-4DA3-B462-1A54FE655D58}" destId="{3814B72D-A744-427C-B0FD-744A999DF8A3}" srcOrd="2" destOrd="0" presId="urn:microsoft.com/office/officeart/2005/8/layout/vList2"/>
    <dgm:cxn modelId="{97677EC3-BB6D-40A9-9E1B-EE9747D968E1}" type="presParOf" srcId="{38EE2E91-AEA5-4DA3-B462-1A54FE655D58}" destId="{F6F89D73-B15F-4283-9340-12FFE831E825}" srcOrd="3" destOrd="0" presId="urn:microsoft.com/office/officeart/2005/8/layout/vList2"/>
    <dgm:cxn modelId="{F3EDF66A-B02A-4194-8B75-BEB388097C11}" type="presParOf" srcId="{38EE2E91-AEA5-4DA3-B462-1A54FE655D58}" destId="{EE775A45-E900-44D4-A00B-B4E5622F2D62}" srcOrd="4" destOrd="0" presId="urn:microsoft.com/office/officeart/2005/8/layout/vList2"/>
    <dgm:cxn modelId="{66867770-D3AD-4BA8-AB8F-7F8E65A24BE8}" type="presParOf" srcId="{38EE2E91-AEA5-4DA3-B462-1A54FE655D58}" destId="{8A0D3F52-49A2-437F-9682-42CD91B88D17}" srcOrd="5" destOrd="0" presId="urn:microsoft.com/office/officeart/2005/8/layout/vList2"/>
    <dgm:cxn modelId="{E1EC3E52-E80E-4821-B3D3-98CDC73F423F}" type="presParOf" srcId="{38EE2E91-AEA5-4DA3-B462-1A54FE655D58}" destId="{64DE86AF-D135-457F-9DFB-797B9A51275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1D7816-666A-4943-99E5-114DF8853E6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A8C8C98-2F24-405C-B073-BC97D7700C43}">
      <dgm:prSet/>
      <dgm:spPr/>
      <dgm:t>
        <a:bodyPr/>
        <a:lstStyle/>
        <a:p>
          <a:r>
            <a:rPr lang="en-US"/>
            <a:t>Polling atau jajak pendapat di Indonesia perkembanggannya seiring dengan system demokrasi yang berkembang. Sejak era demokratisasi system politik tahun 1998 polling banyak diperhatikan lebih banyak kalangan khususnya para praktisi politik. Sistem demokrasi yang mengharusnya penyelenggaraan pemilu berjalan secara lebih bebas, jujur dan adik memaksa kandidat pejabat politik bersaing secara lebih feer. Mau tidak mau politisi tersebut harus berhitung besaran popularitas, dukungan dan elektabilitas yang ia miliki</a:t>
          </a:r>
        </a:p>
      </dgm:t>
    </dgm:pt>
    <dgm:pt modelId="{F0AB4044-5A17-4CCF-A3E5-F25D4FD18C35}" type="parTrans" cxnId="{2AAFDD57-60A2-4759-B28C-0FF010C80F82}">
      <dgm:prSet/>
      <dgm:spPr/>
      <dgm:t>
        <a:bodyPr/>
        <a:lstStyle/>
        <a:p>
          <a:endParaRPr lang="en-US"/>
        </a:p>
      </dgm:t>
    </dgm:pt>
    <dgm:pt modelId="{0DF1E0C8-070A-450D-9506-6D8375B2F68D}" type="sibTrans" cxnId="{2AAFDD57-60A2-4759-B28C-0FF010C80F82}">
      <dgm:prSet/>
      <dgm:spPr/>
      <dgm:t>
        <a:bodyPr/>
        <a:lstStyle/>
        <a:p>
          <a:endParaRPr lang="en-US"/>
        </a:p>
      </dgm:t>
    </dgm:pt>
    <dgm:pt modelId="{14EAC03E-4736-4F54-B125-A6D8128B07AF}">
      <dgm:prSet/>
      <dgm:spPr/>
      <dgm:t>
        <a:bodyPr/>
        <a:lstStyle/>
        <a:p>
          <a:r>
            <a:rPr lang="en-US"/>
            <a:t>Polling pemetaan politik untuk menghadapi event kontestasi politik dapat dilakukan jauh sebelum penyelenggaraan pemilu hingga mendekati hari pemungutan suara. Hal ini mengingat kerja politik tidak bisa bersifat instan. Kerja politik membutuhkan kontinuitas dengan akselerasi potif hingga hari pemungutan suara. Pentingnya survey bagi seorang kandidat dapat diekumakan beberapa alasannya, antara lain: (1) hasil survey menjadi landasan utama tim sukses menentukan strategi pemenangan kandidat; (2) mengetahui bagaimana peta/sebaran dukungan dan preferensi pemilih terhadap kandidat berdasarkan aspek: wilayah, usia, jenis kelamin, pekerjaan, agama, afiliasi keagaamaan dan organisasi sosial, serta tingkat sosio-ekonomi;</a:t>
          </a:r>
        </a:p>
      </dgm:t>
    </dgm:pt>
    <dgm:pt modelId="{4A0225A3-30E6-4A8E-88C1-5A1C2890145B}" type="parTrans" cxnId="{C05BDCAA-DE02-43F3-8261-5B86F04BD47E}">
      <dgm:prSet/>
      <dgm:spPr/>
      <dgm:t>
        <a:bodyPr/>
        <a:lstStyle/>
        <a:p>
          <a:endParaRPr lang="en-US"/>
        </a:p>
      </dgm:t>
    </dgm:pt>
    <dgm:pt modelId="{8B4A7133-3EA4-438E-9776-AC8C8FB9A671}" type="sibTrans" cxnId="{C05BDCAA-DE02-43F3-8261-5B86F04BD47E}">
      <dgm:prSet/>
      <dgm:spPr/>
      <dgm:t>
        <a:bodyPr/>
        <a:lstStyle/>
        <a:p>
          <a:endParaRPr lang="en-US"/>
        </a:p>
      </dgm:t>
    </dgm:pt>
    <dgm:pt modelId="{A43D083F-D2BB-4048-AA91-233E533588B6}" type="pres">
      <dgm:prSet presAssocID="{0E1D7816-666A-4943-99E5-114DF8853E63}" presName="linear" presStyleCnt="0">
        <dgm:presLayoutVars>
          <dgm:animLvl val="lvl"/>
          <dgm:resizeHandles val="exact"/>
        </dgm:presLayoutVars>
      </dgm:prSet>
      <dgm:spPr/>
    </dgm:pt>
    <dgm:pt modelId="{F6FD7189-094B-4225-8F50-D08E7B551271}" type="pres">
      <dgm:prSet presAssocID="{AA8C8C98-2F24-405C-B073-BC97D7700C43}" presName="parentText" presStyleLbl="node1" presStyleIdx="0" presStyleCnt="2">
        <dgm:presLayoutVars>
          <dgm:chMax val="0"/>
          <dgm:bulletEnabled val="1"/>
        </dgm:presLayoutVars>
      </dgm:prSet>
      <dgm:spPr/>
    </dgm:pt>
    <dgm:pt modelId="{C758697A-63D8-418D-AFA5-25251DD14102}" type="pres">
      <dgm:prSet presAssocID="{0DF1E0C8-070A-450D-9506-6D8375B2F68D}" presName="spacer" presStyleCnt="0"/>
      <dgm:spPr/>
    </dgm:pt>
    <dgm:pt modelId="{4BBCABE1-4B3B-492D-AE5A-E959233A6F0E}" type="pres">
      <dgm:prSet presAssocID="{14EAC03E-4736-4F54-B125-A6D8128B07AF}" presName="parentText" presStyleLbl="node1" presStyleIdx="1" presStyleCnt="2">
        <dgm:presLayoutVars>
          <dgm:chMax val="0"/>
          <dgm:bulletEnabled val="1"/>
        </dgm:presLayoutVars>
      </dgm:prSet>
      <dgm:spPr/>
    </dgm:pt>
  </dgm:ptLst>
  <dgm:cxnLst>
    <dgm:cxn modelId="{9421DC1D-FAFA-45B4-8AA1-910C3B044B42}" type="presOf" srcId="{0E1D7816-666A-4943-99E5-114DF8853E63}" destId="{A43D083F-D2BB-4048-AA91-233E533588B6}" srcOrd="0" destOrd="0" presId="urn:microsoft.com/office/officeart/2005/8/layout/vList2"/>
    <dgm:cxn modelId="{61FA7853-CFF0-46F5-BF92-D566E1E3E281}" type="presOf" srcId="{14EAC03E-4736-4F54-B125-A6D8128B07AF}" destId="{4BBCABE1-4B3B-492D-AE5A-E959233A6F0E}" srcOrd="0" destOrd="0" presId="urn:microsoft.com/office/officeart/2005/8/layout/vList2"/>
    <dgm:cxn modelId="{2AAFDD57-60A2-4759-B28C-0FF010C80F82}" srcId="{0E1D7816-666A-4943-99E5-114DF8853E63}" destId="{AA8C8C98-2F24-405C-B073-BC97D7700C43}" srcOrd="0" destOrd="0" parTransId="{F0AB4044-5A17-4CCF-A3E5-F25D4FD18C35}" sibTransId="{0DF1E0C8-070A-450D-9506-6D8375B2F68D}"/>
    <dgm:cxn modelId="{EBB8C6A3-6EFA-4365-8365-E647E957317F}" type="presOf" srcId="{AA8C8C98-2F24-405C-B073-BC97D7700C43}" destId="{F6FD7189-094B-4225-8F50-D08E7B551271}" srcOrd="0" destOrd="0" presId="urn:microsoft.com/office/officeart/2005/8/layout/vList2"/>
    <dgm:cxn modelId="{C05BDCAA-DE02-43F3-8261-5B86F04BD47E}" srcId="{0E1D7816-666A-4943-99E5-114DF8853E63}" destId="{14EAC03E-4736-4F54-B125-A6D8128B07AF}" srcOrd="1" destOrd="0" parTransId="{4A0225A3-30E6-4A8E-88C1-5A1C2890145B}" sibTransId="{8B4A7133-3EA4-438E-9776-AC8C8FB9A671}"/>
    <dgm:cxn modelId="{D33A0116-061F-44C2-99F5-E17D4902EE54}" type="presParOf" srcId="{A43D083F-D2BB-4048-AA91-233E533588B6}" destId="{F6FD7189-094B-4225-8F50-D08E7B551271}" srcOrd="0" destOrd="0" presId="urn:microsoft.com/office/officeart/2005/8/layout/vList2"/>
    <dgm:cxn modelId="{6F52EAD8-3162-45D2-96B3-FAE38081E1B1}" type="presParOf" srcId="{A43D083F-D2BB-4048-AA91-233E533588B6}" destId="{C758697A-63D8-418D-AFA5-25251DD14102}" srcOrd="1" destOrd="0" presId="urn:microsoft.com/office/officeart/2005/8/layout/vList2"/>
    <dgm:cxn modelId="{85F2278A-7C76-4995-9C02-12B21DA95988}" type="presParOf" srcId="{A43D083F-D2BB-4048-AA91-233E533588B6}" destId="{4BBCABE1-4B3B-492D-AE5A-E959233A6F0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967356-C0F9-49C9-9FDC-51EBBE76C925}"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2D00786A-9BB1-423B-AD4E-39AB51BAA2EB}">
      <dgm:prSet/>
      <dgm:spPr/>
      <dgm:t>
        <a:bodyPr/>
        <a:lstStyle/>
        <a:p>
          <a:r>
            <a:rPr lang="id-ID" dirty="0"/>
            <a:t>Jika dilihat dari pernyataan responden yang keluarganya mengaku sering/sangat sering mengalami kesulitan memenuhi kebutuhan sehari-hari, baik kebutuhan pangan maupun non pangan (seperti listrik, biaya transportasi, sewa rumah, dsb), angkanya mencapai 28,7% dan 29,3%. Sedangkan yang sering/sangat sering mengalami kesulitan untuk memenuhi kebutuhan pendidikan anak (hingga tingkat SMA/sederajat) dan kesehatan (berobat) masing-masing 26,1% dan 24,9%.</a:t>
          </a:r>
          <a:endParaRPr lang="en-US" dirty="0"/>
        </a:p>
      </dgm:t>
    </dgm:pt>
    <dgm:pt modelId="{98769025-1ED4-45B7-B848-A19CE805F56E}" type="parTrans" cxnId="{440BAFAD-A462-42FF-8145-816E6BDEDA4C}">
      <dgm:prSet/>
      <dgm:spPr/>
      <dgm:t>
        <a:bodyPr/>
        <a:lstStyle/>
        <a:p>
          <a:endParaRPr lang="en-US"/>
        </a:p>
      </dgm:t>
    </dgm:pt>
    <dgm:pt modelId="{05D453B5-C8ED-484C-A8D4-145E10CA1B90}" type="sibTrans" cxnId="{440BAFAD-A462-42FF-8145-816E6BDEDA4C}">
      <dgm:prSet/>
      <dgm:spPr/>
      <dgm:t>
        <a:bodyPr/>
        <a:lstStyle/>
        <a:p>
          <a:endParaRPr lang="en-US"/>
        </a:p>
      </dgm:t>
    </dgm:pt>
    <dgm:pt modelId="{6138F1BD-E2AC-4600-99CF-639CA1AB6A71}">
      <dgm:prSet/>
      <dgm:spPr/>
      <dgm:t>
        <a:bodyPr/>
        <a:lstStyle/>
        <a:p>
          <a:r>
            <a:rPr lang="en-US" dirty="0"/>
            <a:t>10,3 </a:t>
          </a:r>
          <a:r>
            <a:rPr lang="en-US" dirty="0" err="1"/>
            <a:t>persen</a:t>
          </a:r>
          <a:r>
            <a:rPr lang="en-US" dirty="0"/>
            <a:t> </a:t>
          </a:r>
          <a:r>
            <a:rPr lang="id-ID" dirty="0"/>
            <a:t>responden menilai keadaan ekonomi keluarganya saat ini dalam </a:t>
          </a:r>
          <a:r>
            <a:rPr lang="en-US" dirty="0"/>
            <a:t>sangat </a:t>
          </a:r>
          <a:r>
            <a:rPr lang="en-US" dirty="0" err="1"/>
            <a:t>menurun</a:t>
          </a:r>
          <a:r>
            <a:rPr lang="en-US" dirty="0"/>
            <a:t> </a:t>
          </a:r>
          <a:r>
            <a:rPr lang="en-US" dirty="0" err="1"/>
            <a:t>dibandingkan</a:t>
          </a:r>
          <a:r>
            <a:rPr lang="en-US" dirty="0"/>
            <a:t> 2 </a:t>
          </a:r>
          <a:r>
            <a:rPr lang="en-US" dirty="0" err="1"/>
            <a:t>tahun</a:t>
          </a:r>
          <a:r>
            <a:rPr lang="en-US" dirty="0"/>
            <a:t> </a:t>
          </a:r>
          <a:r>
            <a:rPr lang="en-US" dirty="0" err="1"/>
            <a:t>lalu</a:t>
          </a:r>
          <a:r>
            <a:rPr lang="id-ID" dirty="0"/>
            <a:t>. Hampir setengah responden </a:t>
          </a:r>
          <a:r>
            <a:rPr lang="en-US" dirty="0"/>
            <a:t>39,2</a:t>
          </a:r>
          <a:r>
            <a:rPr lang="id-ID" dirty="0"/>
            <a:t> menilai keadaan ekonomi keluarganya saat ini sama saja dengan tahun lalu. Yang menilai lebih baik atau lebih buruk masing–masing 29,9% dan 16,9%.</a:t>
          </a:r>
          <a:endParaRPr lang="en-US" dirty="0"/>
        </a:p>
      </dgm:t>
    </dgm:pt>
    <dgm:pt modelId="{88051AAD-8E89-4835-8D17-FF802B140579}" type="parTrans" cxnId="{F202C198-66B3-452F-82A1-1D6784736334}">
      <dgm:prSet/>
      <dgm:spPr/>
      <dgm:t>
        <a:bodyPr/>
        <a:lstStyle/>
        <a:p>
          <a:endParaRPr lang="en-US"/>
        </a:p>
      </dgm:t>
    </dgm:pt>
    <dgm:pt modelId="{40FA7212-F9C8-4232-A886-344DF706ED34}" type="sibTrans" cxnId="{F202C198-66B3-452F-82A1-1D6784736334}">
      <dgm:prSet/>
      <dgm:spPr/>
      <dgm:t>
        <a:bodyPr/>
        <a:lstStyle/>
        <a:p>
          <a:endParaRPr lang="en-US"/>
        </a:p>
      </dgm:t>
    </dgm:pt>
    <dgm:pt modelId="{9935E87B-330D-4BC3-AB6F-A4D166DD2AAC}">
      <dgm:prSet/>
      <dgm:spPr/>
      <dgm:t>
        <a:bodyPr/>
        <a:lstStyle/>
        <a:p>
          <a:r>
            <a:rPr lang="id-ID" dirty="0"/>
            <a:t>Mayoritas reponden melihat keadaan ekonomi keluarganya tahun depan secara optmistis, dimana 51,1</a:t>
          </a:r>
          <a:r>
            <a:rPr lang="en-US" dirty="0"/>
            <a:t> </a:t>
          </a:r>
          <a:r>
            <a:rPr lang="en-US" dirty="0" err="1"/>
            <a:t>persen</a:t>
          </a:r>
          <a:r>
            <a:rPr lang="id-ID" dirty="0"/>
            <a:t> responden berpendapat bahwa keadaannya akan lebih baik dibandingkan saat ini. Yang berpendapat akan sama saja sekitar 34</a:t>
          </a:r>
          <a:r>
            <a:rPr lang="en-US" dirty="0"/>
            <a:t>,2 </a:t>
          </a:r>
          <a:r>
            <a:rPr lang="en-US" dirty="0" err="1"/>
            <a:t>persen</a:t>
          </a:r>
          <a:r>
            <a:rPr lang="id-ID" dirty="0"/>
            <a:t>, sedangkan yang berpendapat akan lebih buruk hanya 4</a:t>
          </a:r>
          <a:r>
            <a:rPr lang="en-US" dirty="0"/>
            <a:t>,1 </a:t>
          </a:r>
          <a:r>
            <a:rPr lang="en-US" dirty="0" err="1"/>
            <a:t>persen</a:t>
          </a:r>
          <a:r>
            <a:rPr lang="en-US" dirty="0"/>
            <a:t> </a:t>
          </a:r>
          <a:r>
            <a:rPr lang="en-US" dirty="0" err="1"/>
            <a:t>responden</a:t>
          </a:r>
          <a:r>
            <a:rPr lang="id-ID" dirty="0"/>
            <a:t>.</a:t>
          </a:r>
          <a:r>
            <a:rPr lang="en-US" dirty="0"/>
            <a:t> Dan yang </a:t>
          </a:r>
          <a:r>
            <a:rPr lang="en-US" dirty="0" err="1"/>
            <a:t>tidak</a:t>
          </a:r>
          <a:r>
            <a:rPr lang="en-US" dirty="0"/>
            <a:t> </a:t>
          </a:r>
          <a:r>
            <a:rPr lang="en-US" dirty="0" err="1"/>
            <a:t>menjawab</a:t>
          </a:r>
          <a:r>
            <a:rPr lang="en-US" dirty="0"/>
            <a:t> </a:t>
          </a:r>
          <a:r>
            <a:rPr lang="en-US" dirty="0" err="1"/>
            <a:t>sebanyak</a:t>
          </a:r>
          <a:r>
            <a:rPr lang="en-US" dirty="0"/>
            <a:t> 10,6 </a:t>
          </a:r>
          <a:r>
            <a:rPr lang="en-US" dirty="0" err="1"/>
            <a:t>persen</a:t>
          </a:r>
          <a:r>
            <a:rPr lang="en-US" dirty="0"/>
            <a:t>.</a:t>
          </a:r>
        </a:p>
      </dgm:t>
    </dgm:pt>
    <dgm:pt modelId="{EB861F28-58F1-4009-9954-CC9C3DA4D5E3}" type="sibTrans" cxnId="{439B2FF6-F827-4B5F-84FD-D553371E9E8A}">
      <dgm:prSet/>
      <dgm:spPr/>
      <dgm:t>
        <a:bodyPr/>
        <a:lstStyle/>
        <a:p>
          <a:endParaRPr lang="en-US"/>
        </a:p>
      </dgm:t>
    </dgm:pt>
    <dgm:pt modelId="{028FDBEC-499F-4582-9BC2-E41213EEA6AF}" type="parTrans" cxnId="{439B2FF6-F827-4B5F-84FD-D553371E9E8A}">
      <dgm:prSet/>
      <dgm:spPr/>
      <dgm:t>
        <a:bodyPr/>
        <a:lstStyle/>
        <a:p>
          <a:endParaRPr lang="en-US"/>
        </a:p>
      </dgm:t>
    </dgm:pt>
    <dgm:pt modelId="{D9868A0D-EEFE-4275-BB16-2D020E3E4BA4}" type="pres">
      <dgm:prSet presAssocID="{56967356-C0F9-49C9-9FDC-51EBBE76C925}" presName="Name0" presStyleCnt="0">
        <dgm:presLayoutVars>
          <dgm:dir/>
          <dgm:resizeHandles val="exact"/>
        </dgm:presLayoutVars>
      </dgm:prSet>
      <dgm:spPr/>
    </dgm:pt>
    <dgm:pt modelId="{5D5EF3DE-7399-47EE-BE16-A4C93A8DFB97}" type="pres">
      <dgm:prSet presAssocID="{2D00786A-9BB1-423B-AD4E-39AB51BAA2EB}" presName="node" presStyleLbl="node1" presStyleIdx="0" presStyleCnt="3">
        <dgm:presLayoutVars>
          <dgm:bulletEnabled val="1"/>
        </dgm:presLayoutVars>
      </dgm:prSet>
      <dgm:spPr/>
    </dgm:pt>
    <dgm:pt modelId="{B1D48772-9A13-49B5-BF0B-F8DA5DF344CE}" type="pres">
      <dgm:prSet presAssocID="{05D453B5-C8ED-484C-A8D4-145E10CA1B90}" presName="sibTrans" presStyleLbl="sibTrans2D1" presStyleIdx="0" presStyleCnt="2"/>
      <dgm:spPr/>
    </dgm:pt>
    <dgm:pt modelId="{5AFA7D78-9879-4EC3-8948-F4F450360123}" type="pres">
      <dgm:prSet presAssocID="{05D453B5-C8ED-484C-A8D4-145E10CA1B90}" presName="connectorText" presStyleLbl="sibTrans2D1" presStyleIdx="0" presStyleCnt="2"/>
      <dgm:spPr/>
    </dgm:pt>
    <dgm:pt modelId="{A089EAC0-B8E9-4449-8230-B969D2A90F4A}" type="pres">
      <dgm:prSet presAssocID="{6138F1BD-E2AC-4600-99CF-639CA1AB6A71}" presName="node" presStyleLbl="node1" presStyleIdx="1" presStyleCnt="3">
        <dgm:presLayoutVars>
          <dgm:bulletEnabled val="1"/>
        </dgm:presLayoutVars>
      </dgm:prSet>
      <dgm:spPr/>
    </dgm:pt>
    <dgm:pt modelId="{C8F2A3EC-17E6-4B85-89A9-E16AECE9BE0F}" type="pres">
      <dgm:prSet presAssocID="{40FA7212-F9C8-4232-A886-344DF706ED34}" presName="sibTrans" presStyleLbl="sibTrans2D1" presStyleIdx="1" presStyleCnt="2"/>
      <dgm:spPr/>
    </dgm:pt>
    <dgm:pt modelId="{FDD9CE60-1ED8-4D7A-8C3A-0844F765493F}" type="pres">
      <dgm:prSet presAssocID="{40FA7212-F9C8-4232-A886-344DF706ED34}" presName="connectorText" presStyleLbl="sibTrans2D1" presStyleIdx="1" presStyleCnt="2"/>
      <dgm:spPr/>
    </dgm:pt>
    <dgm:pt modelId="{55D931F5-A171-43BA-902D-1703E0439CC4}" type="pres">
      <dgm:prSet presAssocID="{9935E87B-330D-4BC3-AB6F-A4D166DD2AAC}" presName="node" presStyleLbl="node1" presStyleIdx="2" presStyleCnt="3">
        <dgm:presLayoutVars>
          <dgm:bulletEnabled val="1"/>
        </dgm:presLayoutVars>
      </dgm:prSet>
      <dgm:spPr/>
    </dgm:pt>
  </dgm:ptLst>
  <dgm:cxnLst>
    <dgm:cxn modelId="{602AD91C-779B-48B2-87E6-ADCB6104A534}" type="presOf" srcId="{40FA7212-F9C8-4232-A886-344DF706ED34}" destId="{C8F2A3EC-17E6-4B85-89A9-E16AECE9BE0F}" srcOrd="0" destOrd="0" presId="urn:microsoft.com/office/officeart/2005/8/layout/process1"/>
    <dgm:cxn modelId="{F9E92139-8DED-419B-A4A8-A0322A49D2A5}" type="presOf" srcId="{56967356-C0F9-49C9-9FDC-51EBBE76C925}" destId="{D9868A0D-EEFE-4275-BB16-2D020E3E4BA4}" srcOrd="0" destOrd="0" presId="urn:microsoft.com/office/officeart/2005/8/layout/process1"/>
    <dgm:cxn modelId="{823F7569-8083-4139-9FC5-39E0693F4AA2}" type="presOf" srcId="{40FA7212-F9C8-4232-A886-344DF706ED34}" destId="{FDD9CE60-1ED8-4D7A-8C3A-0844F765493F}" srcOrd="1" destOrd="0" presId="urn:microsoft.com/office/officeart/2005/8/layout/process1"/>
    <dgm:cxn modelId="{6410BF57-9505-4DB9-9D21-C3498A8D4EE4}" type="presOf" srcId="{6138F1BD-E2AC-4600-99CF-639CA1AB6A71}" destId="{A089EAC0-B8E9-4449-8230-B969D2A90F4A}" srcOrd="0" destOrd="0" presId="urn:microsoft.com/office/officeart/2005/8/layout/process1"/>
    <dgm:cxn modelId="{F202C198-66B3-452F-82A1-1D6784736334}" srcId="{56967356-C0F9-49C9-9FDC-51EBBE76C925}" destId="{6138F1BD-E2AC-4600-99CF-639CA1AB6A71}" srcOrd="1" destOrd="0" parTransId="{88051AAD-8E89-4835-8D17-FF802B140579}" sibTransId="{40FA7212-F9C8-4232-A886-344DF706ED34}"/>
    <dgm:cxn modelId="{F1F351A8-FA81-4D68-BEF4-573619874662}" type="presOf" srcId="{2D00786A-9BB1-423B-AD4E-39AB51BAA2EB}" destId="{5D5EF3DE-7399-47EE-BE16-A4C93A8DFB97}" srcOrd="0" destOrd="0" presId="urn:microsoft.com/office/officeart/2005/8/layout/process1"/>
    <dgm:cxn modelId="{440BAFAD-A462-42FF-8145-816E6BDEDA4C}" srcId="{56967356-C0F9-49C9-9FDC-51EBBE76C925}" destId="{2D00786A-9BB1-423B-AD4E-39AB51BAA2EB}" srcOrd="0" destOrd="0" parTransId="{98769025-1ED4-45B7-B848-A19CE805F56E}" sibTransId="{05D453B5-C8ED-484C-A8D4-145E10CA1B90}"/>
    <dgm:cxn modelId="{CC058CDC-112E-44A7-AA70-955712B9E24A}" type="presOf" srcId="{05D453B5-C8ED-484C-A8D4-145E10CA1B90}" destId="{B1D48772-9A13-49B5-BF0B-F8DA5DF344CE}" srcOrd="0" destOrd="0" presId="urn:microsoft.com/office/officeart/2005/8/layout/process1"/>
    <dgm:cxn modelId="{D87716DD-FF79-4918-BA77-8EF7779B37F4}" type="presOf" srcId="{05D453B5-C8ED-484C-A8D4-145E10CA1B90}" destId="{5AFA7D78-9879-4EC3-8948-F4F450360123}" srcOrd="1" destOrd="0" presId="urn:microsoft.com/office/officeart/2005/8/layout/process1"/>
    <dgm:cxn modelId="{DBCA3DED-6F35-4995-91FF-2DB0E4F70BB0}" type="presOf" srcId="{9935E87B-330D-4BC3-AB6F-A4D166DD2AAC}" destId="{55D931F5-A171-43BA-902D-1703E0439CC4}" srcOrd="0" destOrd="0" presId="urn:microsoft.com/office/officeart/2005/8/layout/process1"/>
    <dgm:cxn modelId="{439B2FF6-F827-4B5F-84FD-D553371E9E8A}" srcId="{56967356-C0F9-49C9-9FDC-51EBBE76C925}" destId="{9935E87B-330D-4BC3-AB6F-A4D166DD2AAC}" srcOrd="2" destOrd="0" parTransId="{028FDBEC-499F-4582-9BC2-E41213EEA6AF}" sibTransId="{EB861F28-58F1-4009-9954-CC9C3DA4D5E3}"/>
    <dgm:cxn modelId="{86BC0808-EF06-4746-8D80-A12B40A004B2}" type="presParOf" srcId="{D9868A0D-EEFE-4275-BB16-2D020E3E4BA4}" destId="{5D5EF3DE-7399-47EE-BE16-A4C93A8DFB97}" srcOrd="0" destOrd="0" presId="urn:microsoft.com/office/officeart/2005/8/layout/process1"/>
    <dgm:cxn modelId="{2D46ADE7-33DD-4D6C-951A-944800E3329E}" type="presParOf" srcId="{D9868A0D-EEFE-4275-BB16-2D020E3E4BA4}" destId="{B1D48772-9A13-49B5-BF0B-F8DA5DF344CE}" srcOrd="1" destOrd="0" presId="urn:microsoft.com/office/officeart/2005/8/layout/process1"/>
    <dgm:cxn modelId="{33C45E34-94FF-4379-ADA0-E6177C8CFDB4}" type="presParOf" srcId="{B1D48772-9A13-49B5-BF0B-F8DA5DF344CE}" destId="{5AFA7D78-9879-4EC3-8948-F4F450360123}" srcOrd="0" destOrd="0" presId="urn:microsoft.com/office/officeart/2005/8/layout/process1"/>
    <dgm:cxn modelId="{08B32803-0448-4C16-BA5E-83F73BACD7A5}" type="presParOf" srcId="{D9868A0D-EEFE-4275-BB16-2D020E3E4BA4}" destId="{A089EAC0-B8E9-4449-8230-B969D2A90F4A}" srcOrd="2" destOrd="0" presId="urn:microsoft.com/office/officeart/2005/8/layout/process1"/>
    <dgm:cxn modelId="{34CAC1DE-0450-46CB-9E6F-C38195C8A3A4}" type="presParOf" srcId="{D9868A0D-EEFE-4275-BB16-2D020E3E4BA4}" destId="{C8F2A3EC-17E6-4B85-89A9-E16AECE9BE0F}" srcOrd="3" destOrd="0" presId="urn:microsoft.com/office/officeart/2005/8/layout/process1"/>
    <dgm:cxn modelId="{B9D21340-8864-4EA9-A5FB-D95A3F8B923C}" type="presParOf" srcId="{C8F2A3EC-17E6-4B85-89A9-E16AECE9BE0F}" destId="{FDD9CE60-1ED8-4D7A-8C3A-0844F765493F}" srcOrd="0" destOrd="0" presId="urn:microsoft.com/office/officeart/2005/8/layout/process1"/>
    <dgm:cxn modelId="{F14ABFF0-8C8B-4185-BB6E-E43DA0D6F044}" type="presParOf" srcId="{D9868A0D-EEFE-4275-BB16-2D020E3E4BA4}" destId="{55D931F5-A171-43BA-902D-1703E0439CC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7C25E4-255C-4C14-B50E-B4522038AEF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41A0048-8F1B-49BA-9951-65AFF25C42BA}">
      <dgm:prSet/>
      <dgm:spPr/>
      <dgm:t>
        <a:bodyPr/>
        <a:lstStyle/>
        <a:p>
          <a:r>
            <a:rPr lang="id-ID"/>
            <a:t>Di </a:t>
          </a:r>
          <a:r>
            <a:rPr lang="id-ID" b="1"/>
            <a:t>bidang ekonomi</a:t>
          </a:r>
          <a:r>
            <a:rPr lang="id-ID"/>
            <a:t>, </a:t>
          </a:r>
          <a:r>
            <a:rPr lang="en-US" b="1"/>
            <a:t>selama dampak Covid 19 yang berakibat pada perekonomian nasional </a:t>
          </a:r>
          <a:r>
            <a:rPr lang="id-ID"/>
            <a:t>penilaian terhadap kinerja pemerintah dalam menyediakan lapangan kerja dan menjaga harga kebutuhan pokok cukup rendah. Hampir setengah responden, masing-masing </a:t>
          </a:r>
          <a:r>
            <a:rPr lang="en-US"/>
            <a:t>67,2 </a:t>
          </a:r>
          <a:r>
            <a:rPr lang="id-ID"/>
            <a:t>% dan </a:t>
          </a:r>
          <a:r>
            <a:rPr lang="en-US"/>
            <a:t>69,4</a:t>
          </a:r>
          <a:r>
            <a:rPr lang="id-ID"/>
            <a:t>%, menganggap kinerja pemerintah dalam dua aspek ini buruk/sangat buruk. Bahkan, proporsi responden yang memberikan nilai negatif terhadap penyediaan lapangan kerja sedikit lebih tinggi dibandingkan yang memberikan penilaian positif.</a:t>
          </a:r>
          <a:r>
            <a:rPr lang="en-US"/>
            <a:t>namun penilaian terhadap kinerja pemulihan ekonomi pemerintah yang berdampak terhadap keadaan ekonomi keluarga sangat positive hal ini tergambar dengan hamper setengah respoden yaitu 86,7 persen menganggap berhasil dan sangat berdampak positive bagi ekonomi keluarga </a:t>
          </a:r>
        </a:p>
      </dgm:t>
    </dgm:pt>
    <dgm:pt modelId="{D42AF77E-6EF4-467D-AE5E-B9F63B6778D3}" type="parTrans" cxnId="{0F0F73A0-E65F-419F-8F57-BF49E79CCAD5}">
      <dgm:prSet/>
      <dgm:spPr/>
      <dgm:t>
        <a:bodyPr/>
        <a:lstStyle/>
        <a:p>
          <a:endParaRPr lang="en-US"/>
        </a:p>
      </dgm:t>
    </dgm:pt>
    <dgm:pt modelId="{7B694F37-EAAB-4EDE-A719-47D6DD34F9B0}" type="sibTrans" cxnId="{0F0F73A0-E65F-419F-8F57-BF49E79CCAD5}">
      <dgm:prSet/>
      <dgm:spPr/>
      <dgm:t>
        <a:bodyPr/>
        <a:lstStyle/>
        <a:p>
          <a:endParaRPr lang="en-US"/>
        </a:p>
      </dgm:t>
    </dgm:pt>
    <dgm:pt modelId="{DE332358-FB10-47B8-B4E2-4A578BC8D824}">
      <dgm:prSet/>
      <dgm:spPr/>
      <dgm:t>
        <a:bodyPr/>
        <a:lstStyle/>
        <a:p>
          <a:r>
            <a:rPr lang="id-ID"/>
            <a:t>Tiga aspek di bidang ekonomi yang memperoleh penilaian baik tertinggi dari responden adalah pembangunan di perdesaan (79,9%), pembangunan infrastruktur (77,3%), dan pembangunan di daerah perbatasan (66,2%). Sementara itu, penilaian baik terhadap kinerja pemerintah dalam aspek pemerataan pembangunan Jawa-luar Jawa dan pengentasan kemiskinan masing-masing mendekati 60%.</a:t>
          </a:r>
          <a:endParaRPr lang="en-US"/>
        </a:p>
      </dgm:t>
    </dgm:pt>
    <dgm:pt modelId="{FCF73D1E-7E1A-4AEF-A51D-80D285D88692}" type="parTrans" cxnId="{D2388D05-12CB-42CF-AF93-368EFB73B2E0}">
      <dgm:prSet/>
      <dgm:spPr/>
      <dgm:t>
        <a:bodyPr/>
        <a:lstStyle/>
        <a:p>
          <a:endParaRPr lang="en-US"/>
        </a:p>
      </dgm:t>
    </dgm:pt>
    <dgm:pt modelId="{0502B9F6-AA61-48F6-B55E-5133A2F28827}" type="sibTrans" cxnId="{D2388D05-12CB-42CF-AF93-368EFB73B2E0}">
      <dgm:prSet/>
      <dgm:spPr/>
      <dgm:t>
        <a:bodyPr/>
        <a:lstStyle/>
        <a:p>
          <a:endParaRPr lang="en-US"/>
        </a:p>
      </dgm:t>
    </dgm:pt>
    <dgm:pt modelId="{0F814641-94E5-4593-B159-E052677B05AD}" type="pres">
      <dgm:prSet presAssocID="{A67C25E4-255C-4C14-B50E-B4522038AEF6}" presName="linear" presStyleCnt="0">
        <dgm:presLayoutVars>
          <dgm:animLvl val="lvl"/>
          <dgm:resizeHandles val="exact"/>
        </dgm:presLayoutVars>
      </dgm:prSet>
      <dgm:spPr/>
    </dgm:pt>
    <dgm:pt modelId="{6CE64C18-EAF7-44D9-B89B-48E641900B82}" type="pres">
      <dgm:prSet presAssocID="{441A0048-8F1B-49BA-9951-65AFF25C42BA}" presName="parentText" presStyleLbl="node1" presStyleIdx="0" presStyleCnt="2">
        <dgm:presLayoutVars>
          <dgm:chMax val="0"/>
          <dgm:bulletEnabled val="1"/>
        </dgm:presLayoutVars>
      </dgm:prSet>
      <dgm:spPr/>
    </dgm:pt>
    <dgm:pt modelId="{3478D481-C05C-4F00-B541-F9C50296EF2B}" type="pres">
      <dgm:prSet presAssocID="{7B694F37-EAAB-4EDE-A719-47D6DD34F9B0}" presName="spacer" presStyleCnt="0"/>
      <dgm:spPr/>
    </dgm:pt>
    <dgm:pt modelId="{9DCC6575-E50F-4357-A7AA-CA2205FC2C32}" type="pres">
      <dgm:prSet presAssocID="{DE332358-FB10-47B8-B4E2-4A578BC8D824}" presName="parentText" presStyleLbl="node1" presStyleIdx="1" presStyleCnt="2">
        <dgm:presLayoutVars>
          <dgm:chMax val="0"/>
          <dgm:bulletEnabled val="1"/>
        </dgm:presLayoutVars>
      </dgm:prSet>
      <dgm:spPr/>
    </dgm:pt>
  </dgm:ptLst>
  <dgm:cxnLst>
    <dgm:cxn modelId="{D2388D05-12CB-42CF-AF93-368EFB73B2E0}" srcId="{A67C25E4-255C-4C14-B50E-B4522038AEF6}" destId="{DE332358-FB10-47B8-B4E2-4A578BC8D824}" srcOrd="1" destOrd="0" parTransId="{FCF73D1E-7E1A-4AEF-A51D-80D285D88692}" sibTransId="{0502B9F6-AA61-48F6-B55E-5133A2F28827}"/>
    <dgm:cxn modelId="{0F0F73A0-E65F-419F-8F57-BF49E79CCAD5}" srcId="{A67C25E4-255C-4C14-B50E-B4522038AEF6}" destId="{441A0048-8F1B-49BA-9951-65AFF25C42BA}" srcOrd="0" destOrd="0" parTransId="{D42AF77E-6EF4-467D-AE5E-B9F63B6778D3}" sibTransId="{7B694F37-EAAB-4EDE-A719-47D6DD34F9B0}"/>
    <dgm:cxn modelId="{8ADE41ED-2F9D-46EC-9502-433E02B9C7A2}" type="presOf" srcId="{A67C25E4-255C-4C14-B50E-B4522038AEF6}" destId="{0F814641-94E5-4593-B159-E052677B05AD}" srcOrd="0" destOrd="0" presId="urn:microsoft.com/office/officeart/2005/8/layout/vList2"/>
    <dgm:cxn modelId="{E6960DEF-CB1E-48F9-952C-002887D50AD5}" type="presOf" srcId="{441A0048-8F1B-49BA-9951-65AFF25C42BA}" destId="{6CE64C18-EAF7-44D9-B89B-48E641900B82}" srcOrd="0" destOrd="0" presId="urn:microsoft.com/office/officeart/2005/8/layout/vList2"/>
    <dgm:cxn modelId="{ADD444FA-E10C-49C7-BFBE-90B5B86333F4}" type="presOf" srcId="{DE332358-FB10-47B8-B4E2-4A578BC8D824}" destId="{9DCC6575-E50F-4357-A7AA-CA2205FC2C32}" srcOrd="0" destOrd="0" presId="urn:microsoft.com/office/officeart/2005/8/layout/vList2"/>
    <dgm:cxn modelId="{750B534A-1777-4413-8102-245FC1D993F5}" type="presParOf" srcId="{0F814641-94E5-4593-B159-E052677B05AD}" destId="{6CE64C18-EAF7-44D9-B89B-48E641900B82}" srcOrd="0" destOrd="0" presId="urn:microsoft.com/office/officeart/2005/8/layout/vList2"/>
    <dgm:cxn modelId="{39411FE9-344C-48E8-8188-9991EC169A47}" type="presParOf" srcId="{0F814641-94E5-4593-B159-E052677B05AD}" destId="{3478D481-C05C-4F00-B541-F9C50296EF2B}" srcOrd="1" destOrd="0" presId="urn:microsoft.com/office/officeart/2005/8/layout/vList2"/>
    <dgm:cxn modelId="{27081592-D60A-4D89-919C-1B677212F743}" type="presParOf" srcId="{0F814641-94E5-4593-B159-E052677B05AD}" destId="{9DCC6575-E50F-4357-A7AA-CA2205FC2C3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3AA5E-6E7D-49C1-929B-7B9FD6C44821}">
      <dsp:nvSpPr>
        <dsp:cNvPr id="0" name=""/>
        <dsp:cNvSpPr/>
      </dsp:nvSpPr>
      <dsp:spPr>
        <a:xfrm>
          <a:off x="0" y="125614"/>
          <a:ext cx="6900512" cy="12888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Opini publik penting bagi kehidupan masyarakat demokratis, jadi rakyatlah yg memerintah di alam demokrasi. </a:t>
          </a:r>
          <a:r>
            <a:rPr lang="en-US" sz="1500" b="1" kern="1200"/>
            <a:t>Opini publik </a:t>
          </a:r>
          <a:r>
            <a:rPr lang="en-US" sz="1500" kern="1200"/>
            <a:t>adalah sejumlah persepsi yang diekspresikan sejumlah orang mengenai isu yg menyangkut kepentingan umum.</a:t>
          </a:r>
        </a:p>
      </dsp:txBody>
      <dsp:txXfrm>
        <a:off x="62915" y="188529"/>
        <a:ext cx="6774682" cy="1162998"/>
      </dsp:txXfrm>
    </dsp:sp>
    <dsp:sp modelId="{3814B72D-A744-427C-B0FD-744A999DF8A3}">
      <dsp:nvSpPr>
        <dsp:cNvPr id="0" name=""/>
        <dsp:cNvSpPr/>
      </dsp:nvSpPr>
      <dsp:spPr>
        <a:xfrm>
          <a:off x="0" y="1457642"/>
          <a:ext cx="6900512" cy="12888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err="1"/>
            <a:t>Hubungan</a:t>
          </a:r>
          <a:r>
            <a:rPr lang="en-US" sz="1500" kern="1200" dirty="0"/>
            <a:t> </a:t>
          </a:r>
          <a:r>
            <a:rPr lang="en-US" sz="1500" kern="1200" dirty="0" err="1"/>
            <a:t>antar</a:t>
          </a:r>
          <a:r>
            <a:rPr lang="en-US" sz="1500" kern="1200" dirty="0"/>
            <a:t> </a:t>
          </a:r>
          <a:r>
            <a:rPr lang="en-US" sz="1500" kern="1200" dirty="0" err="1"/>
            <a:t>opini</a:t>
          </a:r>
          <a:r>
            <a:rPr lang="en-US" sz="1500" kern="1200" dirty="0"/>
            <a:t> </a:t>
          </a:r>
          <a:r>
            <a:rPr lang="en-US" sz="1500" kern="1200" dirty="0" err="1"/>
            <a:t>publik</a:t>
          </a:r>
          <a:r>
            <a:rPr lang="en-US" sz="1500" kern="1200" dirty="0"/>
            <a:t> dan </a:t>
          </a:r>
          <a:r>
            <a:rPr lang="en-US" sz="1500" kern="1200" dirty="0" err="1"/>
            <a:t>kebijakan</a:t>
          </a:r>
          <a:r>
            <a:rPr lang="en-US" sz="1500" kern="1200" dirty="0"/>
            <a:t> </a:t>
          </a:r>
          <a:r>
            <a:rPr lang="en-US" sz="1500" kern="1200" dirty="0" err="1"/>
            <a:t>pemerintah</a:t>
          </a:r>
          <a:r>
            <a:rPr lang="en-US" sz="1500" kern="1200" dirty="0"/>
            <a:t> </a:t>
          </a:r>
          <a:r>
            <a:rPr lang="en-US" sz="1500" kern="1200" dirty="0" err="1"/>
            <a:t>merupakan</a:t>
          </a:r>
          <a:r>
            <a:rPr lang="en-US" sz="1500" kern="1200" dirty="0"/>
            <a:t> </a:t>
          </a:r>
          <a:r>
            <a:rPr lang="en-US" sz="1500" kern="1200" dirty="0" err="1"/>
            <a:t>hal</a:t>
          </a:r>
          <a:r>
            <a:rPr lang="en-US" sz="1500" kern="1200" dirty="0"/>
            <a:t> </a:t>
          </a:r>
          <a:r>
            <a:rPr lang="en-US" sz="1500" kern="1200" dirty="0" err="1"/>
            <a:t>yg</a:t>
          </a:r>
          <a:r>
            <a:rPr lang="en-US" sz="1500" kern="1200" dirty="0"/>
            <a:t> </a:t>
          </a:r>
          <a:r>
            <a:rPr lang="en-US" sz="1500" kern="1200" dirty="0" err="1"/>
            <a:t>biasa</a:t>
          </a:r>
          <a:r>
            <a:rPr lang="en-US" sz="1500" kern="1200" dirty="0"/>
            <a:t> </a:t>
          </a:r>
          <a:r>
            <a:rPr lang="en-US" sz="1500" kern="1200" dirty="0" err="1"/>
            <a:t>dalam</a:t>
          </a:r>
          <a:r>
            <a:rPr lang="en-US" sz="1500" kern="1200" dirty="0"/>
            <a:t> </a:t>
          </a:r>
          <a:r>
            <a:rPr lang="en-US" sz="1500" kern="1200" dirty="0" err="1"/>
            <a:t>masyarakat</a:t>
          </a:r>
          <a:r>
            <a:rPr lang="en-US" sz="1500" kern="1200" dirty="0"/>
            <a:t> </a:t>
          </a:r>
          <a:r>
            <a:rPr lang="en-US" sz="1500" kern="1200" dirty="0" err="1"/>
            <a:t>demokratis</a:t>
          </a:r>
          <a:r>
            <a:rPr lang="en-US" sz="1500" kern="1200" dirty="0"/>
            <a:t>. Karena </a:t>
          </a:r>
          <a:r>
            <a:rPr lang="en-US" sz="1500" kern="1200" dirty="0" err="1"/>
            <a:t>demokrasi</a:t>
          </a:r>
          <a:r>
            <a:rPr lang="en-US" sz="1500" kern="1200" dirty="0"/>
            <a:t> </a:t>
          </a:r>
          <a:r>
            <a:rPr lang="en-US" sz="1500" kern="1200" dirty="0" err="1"/>
            <a:t>adalah</a:t>
          </a:r>
          <a:r>
            <a:rPr lang="en-US" sz="1500" kern="1200" dirty="0"/>
            <a:t> </a:t>
          </a:r>
          <a:r>
            <a:rPr lang="en-US" sz="1500" kern="1200" dirty="0" err="1"/>
            <a:t>pemerintahan</a:t>
          </a:r>
          <a:r>
            <a:rPr lang="en-US" sz="1500" kern="1200" dirty="0"/>
            <a:t> </a:t>
          </a:r>
          <a:r>
            <a:rPr lang="en-US" sz="1500" kern="1200" dirty="0" err="1"/>
            <a:t>rakyat</a:t>
          </a:r>
          <a:r>
            <a:rPr lang="en-US" sz="1500" kern="1200" dirty="0"/>
            <a:t>, </a:t>
          </a:r>
          <a:r>
            <a:rPr lang="en-US" sz="1500" kern="1200" dirty="0" err="1"/>
            <a:t>sesuatu</a:t>
          </a:r>
          <a:r>
            <a:rPr lang="en-US" sz="1500" kern="1200" dirty="0"/>
            <a:t> </a:t>
          </a:r>
          <a:r>
            <a:rPr lang="en-US" sz="1500" kern="1200" dirty="0" err="1"/>
            <a:t>yg</a:t>
          </a:r>
          <a:r>
            <a:rPr lang="en-US" sz="1500" kern="1200" dirty="0"/>
            <a:t> </a:t>
          </a:r>
          <a:r>
            <a:rPr lang="en-US" sz="1500" kern="1200" dirty="0" err="1"/>
            <a:t>dipikirkan</a:t>
          </a:r>
          <a:r>
            <a:rPr lang="en-US" sz="1500" kern="1200" dirty="0"/>
            <a:t> </a:t>
          </a:r>
          <a:r>
            <a:rPr lang="en-US" sz="1500" kern="1200" dirty="0" err="1"/>
            <a:t>rakyat</a:t>
          </a:r>
          <a:r>
            <a:rPr lang="en-US" sz="1500" kern="1200" dirty="0"/>
            <a:t> </a:t>
          </a:r>
          <a:r>
            <a:rPr lang="en-US" sz="1500" kern="1200" dirty="0" err="1"/>
            <a:t>harus</a:t>
          </a:r>
          <a:r>
            <a:rPr lang="en-US" sz="1500" kern="1200" dirty="0"/>
            <a:t> </a:t>
          </a:r>
          <a:r>
            <a:rPr lang="en-US" sz="1500" kern="1200" dirty="0" err="1"/>
            <a:t>benar-benar</a:t>
          </a:r>
          <a:r>
            <a:rPr lang="en-US" sz="1500" kern="1200" dirty="0"/>
            <a:t> </a:t>
          </a:r>
          <a:r>
            <a:rPr lang="en-US" sz="1500" kern="1200" dirty="0" err="1"/>
            <a:t>sesuai</a:t>
          </a:r>
          <a:r>
            <a:rPr lang="en-US" sz="1500" kern="1200" dirty="0"/>
            <a:t> </a:t>
          </a:r>
          <a:r>
            <a:rPr lang="en-US" sz="1500" kern="1200" dirty="0" err="1"/>
            <a:t>dengan</a:t>
          </a:r>
          <a:r>
            <a:rPr lang="en-US" sz="1500" kern="1200" dirty="0"/>
            <a:t> yang </a:t>
          </a:r>
          <a:r>
            <a:rPr lang="en-US" sz="1500" kern="1200" dirty="0" err="1"/>
            <a:t>dilaksanakan</a:t>
          </a:r>
          <a:r>
            <a:rPr lang="en-US" sz="1500" kern="1200" dirty="0"/>
            <a:t> </a:t>
          </a:r>
          <a:r>
            <a:rPr lang="en-US" sz="1500" kern="1200" dirty="0" err="1"/>
            <a:t>pemerintah</a:t>
          </a:r>
          <a:r>
            <a:rPr lang="en-US" sz="1500" kern="1200" dirty="0"/>
            <a:t>.</a:t>
          </a:r>
        </a:p>
      </dsp:txBody>
      <dsp:txXfrm>
        <a:off x="62915" y="1520557"/>
        <a:ext cx="6774682" cy="1162998"/>
      </dsp:txXfrm>
    </dsp:sp>
    <dsp:sp modelId="{EE775A45-E900-44D4-A00B-B4E5622F2D62}">
      <dsp:nvSpPr>
        <dsp:cNvPr id="0" name=""/>
        <dsp:cNvSpPr/>
      </dsp:nvSpPr>
      <dsp:spPr>
        <a:xfrm>
          <a:off x="0" y="2789670"/>
          <a:ext cx="6900512" cy="12888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err="1"/>
            <a:t>Pemimpin</a:t>
          </a:r>
          <a:r>
            <a:rPr lang="en-US" sz="1500" kern="1200" dirty="0"/>
            <a:t> </a:t>
          </a:r>
          <a:r>
            <a:rPr lang="en-US" sz="1500" kern="1200" dirty="0" err="1"/>
            <a:t>besar</a:t>
          </a:r>
          <a:r>
            <a:rPr lang="en-US" sz="1500" kern="1200" dirty="0"/>
            <a:t> </a:t>
          </a:r>
          <a:r>
            <a:rPr lang="en-US" sz="1500" kern="1200" dirty="0" err="1"/>
            <a:t>selalu</a:t>
          </a:r>
          <a:r>
            <a:rPr lang="en-US" sz="1500" kern="1200" dirty="0"/>
            <a:t> </a:t>
          </a:r>
          <a:r>
            <a:rPr lang="en-US" sz="1500" kern="1200" dirty="0" err="1"/>
            <a:t>mencari</a:t>
          </a:r>
          <a:r>
            <a:rPr lang="en-US" sz="1500" kern="1200" dirty="0"/>
            <a:t> </a:t>
          </a:r>
          <a:r>
            <a:rPr lang="en-US" sz="1500" kern="1200" dirty="0" err="1"/>
            <a:t>keterangan-keterangan</a:t>
          </a:r>
          <a:r>
            <a:rPr lang="en-US" sz="1500" kern="1200" dirty="0"/>
            <a:t> </a:t>
          </a:r>
          <a:r>
            <a:rPr lang="en-US" sz="1500" kern="1200" dirty="0" err="1"/>
            <a:t>dari</a:t>
          </a:r>
          <a:r>
            <a:rPr lang="en-US" sz="1500" kern="1200" dirty="0"/>
            <a:t> </a:t>
          </a:r>
          <a:r>
            <a:rPr lang="en-US" sz="1500" kern="1200" dirty="0" err="1"/>
            <a:t>setiap</a:t>
          </a:r>
          <a:r>
            <a:rPr lang="en-US" sz="1500" kern="1200" dirty="0"/>
            <a:t> </a:t>
          </a:r>
          <a:r>
            <a:rPr lang="en-US" sz="1500" kern="1200" dirty="0" err="1"/>
            <a:t>sumber</a:t>
          </a:r>
          <a:r>
            <a:rPr lang="en-US" sz="1500" kern="1200" dirty="0"/>
            <a:t> yang </a:t>
          </a:r>
          <a:r>
            <a:rPr lang="en-US" sz="1500" kern="1200" dirty="0" err="1"/>
            <a:t>dapat</a:t>
          </a:r>
          <a:r>
            <a:rPr lang="en-US" sz="1500" kern="1200" dirty="0"/>
            <a:t> </a:t>
          </a:r>
          <a:r>
            <a:rPr lang="en-US" sz="1500" kern="1200" dirty="0" err="1"/>
            <a:t>dipercaya</a:t>
          </a:r>
          <a:r>
            <a:rPr lang="en-US" sz="1500" kern="1200" dirty="0"/>
            <a:t> </a:t>
          </a:r>
          <a:r>
            <a:rPr lang="en-US" sz="1500" kern="1200" dirty="0" err="1"/>
            <a:t>mengenai</a:t>
          </a:r>
          <a:r>
            <a:rPr lang="en-US" sz="1500" kern="1200" dirty="0"/>
            <a:t> </a:t>
          </a:r>
          <a:r>
            <a:rPr lang="en-US" sz="1500" kern="1200" dirty="0" err="1"/>
            <a:t>keadaan</a:t>
          </a:r>
          <a:r>
            <a:rPr lang="en-US" sz="1500" kern="1200" dirty="0"/>
            <a:t> </a:t>
          </a:r>
          <a:r>
            <a:rPr lang="en-US" sz="1500" kern="1200" dirty="0" err="1"/>
            <a:t>rakyat</a:t>
          </a:r>
          <a:r>
            <a:rPr lang="en-US" sz="1500" kern="1200" dirty="0"/>
            <a:t> yang </a:t>
          </a:r>
          <a:r>
            <a:rPr lang="en-US" sz="1500" kern="1200" dirty="0" err="1"/>
            <a:t>akan</a:t>
          </a:r>
          <a:r>
            <a:rPr lang="en-US" sz="1500" kern="1200" dirty="0"/>
            <a:t> </a:t>
          </a:r>
          <a:r>
            <a:rPr lang="en-US" sz="1500" kern="1200" dirty="0" err="1"/>
            <a:t>dipimpinnya</a:t>
          </a:r>
          <a:r>
            <a:rPr lang="en-US" sz="1500" kern="1200" dirty="0"/>
            <a:t>. </a:t>
          </a:r>
          <a:r>
            <a:rPr lang="en-US" sz="1500" kern="1200" dirty="0" err="1"/>
            <a:t>Maka</a:t>
          </a:r>
          <a:r>
            <a:rPr lang="en-US" sz="1500" kern="1200" dirty="0"/>
            <a:t>, </a:t>
          </a:r>
          <a:r>
            <a:rPr lang="en-US" sz="1500" kern="1200" dirty="0" err="1"/>
            <a:t>harus</a:t>
          </a:r>
          <a:r>
            <a:rPr lang="en-US" sz="1500" kern="1200" dirty="0"/>
            <a:t> </a:t>
          </a:r>
          <a:r>
            <a:rPr lang="en-US" sz="1500" kern="1200" dirty="0" err="1"/>
            <a:t>memperhatikan</a:t>
          </a:r>
          <a:r>
            <a:rPr lang="en-US" sz="1500" kern="1200" dirty="0"/>
            <a:t> data dan </a:t>
          </a:r>
          <a:r>
            <a:rPr lang="en-US" sz="1500" kern="1200" dirty="0" err="1"/>
            <a:t>fakta</a:t>
          </a:r>
          <a:r>
            <a:rPr lang="en-US" sz="1500" kern="1200" dirty="0"/>
            <a:t> </a:t>
          </a:r>
          <a:r>
            <a:rPr lang="en-US" sz="1500" kern="1200" dirty="0" err="1"/>
            <a:t>dari</a:t>
          </a:r>
          <a:r>
            <a:rPr lang="en-US" sz="1500" kern="1200" dirty="0"/>
            <a:t> </a:t>
          </a:r>
          <a:r>
            <a:rPr lang="en-US" sz="1500" kern="1200" dirty="0" err="1"/>
            <a:t>opini</a:t>
          </a:r>
          <a:r>
            <a:rPr lang="en-US" sz="1500" kern="1200" dirty="0"/>
            <a:t> </a:t>
          </a:r>
          <a:r>
            <a:rPr lang="en-US" sz="1500" kern="1200" dirty="0" err="1"/>
            <a:t>publik</a:t>
          </a:r>
          <a:r>
            <a:rPr lang="en-US" sz="1500" kern="1200" dirty="0"/>
            <a:t> yang </a:t>
          </a:r>
          <a:r>
            <a:rPr lang="en-US" sz="1500" kern="1200" dirty="0" err="1"/>
            <a:t>aktual</a:t>
          </a:r>
          <a:r>
            <a:rPr lang="en-US" sz="1500" kern="1200" dirty="0"/>
            <a:t>.</a:t>
          </a:r>
        </a:p>
      </dsp:txBody>
      <dsp:txXfrm>
        <a:off x="62915" y="2852585"/>
        <a:ext cx="6774682" cy="1162998"/>
      </dsp:txXfrm>
    </dsp:sp>
    <dsp:sp modelId="{64DE86AF-D135-457F-9DFB-797B9A512751}">
      <dsp:nvSpPr>
        <dsp:cNvPr id="0" name=""/>
        <dsp:cNvSpPr/>
      </dsp:nvSpPr>
      <dsp:spPr>
        <a:xfrm>
          <a:off x="0" y="4121698"/>
          <a:ext cx="6900512" cy="12888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err="1"/>
            <a:t>Opini</a:t>
          </a:r>
          <a:r>
            <a:rPr lang="en-US" sz="1500" kern="1200" dirty="0"/>
            <a:t> </a:t>
          </a:r>
          <a:r>
            <a:rPr lang="en-US" sz="1500" kern="1200" dirty="0" err="1"/>
            <a:t>publik</a:t>
          </a:r>
          <a:r>
            <a:rPr lang="en-US" sz="1500" kern="1200" dirty="0"/>
            <a:t> </a:t>
          </a:r>
          <a:r>
            <a:rPr lang="en-US" sz="1500" kern="1200" dirty="0" err="1"/>
            <a:t>menjadi</a:t>
          </a:r>
          <a:r>
            <a:rPr lang="en-US" sz="1500" kern="1200" dirty="0"/>
            <a:t> </a:t>
          </a:r>
          <a:r>
            <a:rPr lang="en-US" sz="1500" kern="1200" dirty="0" err="1"/>
            <a:t>alat</a:t>
          </a:r>
          <a:r>
            <a:rPr lang="en-US" sz="1500" kern="1200" dirty="0"/>
            <a:t> yang </a:t>
          </a:r>
          <a:r>
            <a:rPr lang="en-US" sz="1500" kern="1200" dirty="0" err="1"/>
            <a:t>dapat</a:t>
          </a:r>
          <a:r>
            <a:rPr lang="en-US" sz="1500" kern="1200" dirty="0"/>
            <a:t> </a:t>
          </a:r>
          <a:r>
            <a:rPr lang="en-US" sz="1500" kern="1200" dirty="0" err="1"/>
            <a:t>menentukan</a:t>
          </a:r>
          <a:r>
            <a:rPr lang="en-US" sz="1500" kern="1200" dirty="0"/>
            <a:t> </a:t>
          </a:r>
          <a:r>
            <a:rPr lang="en-US" sz="1500" kern="1200" dirty="0" err="1"/>
            <a:t>keberhasilan</a:t>
          </a:r>
          <a:r>
            <a:rPr lang="en-US" sz="1500" kern="1200" dirty="0"/>
            <a:t> </a:t>
          </a:r>
          <a:r>
            <a:rPr lang="en-US" sz="1500" kern="1200" dirty="0" err="1"/>
            <a:t>tugas</a:t>
          </a:r>
          <a:r>
            <a:rPr lang="en-US" sz="1500" kern="1200" dirty="0"/>
            <a:t> </a:t>
          </a:r>
          <a:r>
            <a:rPr lang="en-US" sz="1500" kern="1200" dirty="0" err="1"/>
            <a:t>seorang</a:t>
          </a:r>
          <a:r>
            <a:rPr lang="en-US" sz="1500" kern="1200" dirty="0"/>
            <a:t> </a:t>
          </a:r>
          <a:r>
            <a:rPr lang="en-US" sz="1500" kern="1200" dirty="0" err="1"/>
            <a:t>pemimpin</a:t>
          </a:r>
          <a:r>
            <a:rPr lang="en-US" sz="1500" kern="1200" dirty="0"/>
            <a:t>. </a:t>
          </a:r>
          <a:r>
            <a:rPr lang="en-US" sz="1500" kern="1200" dirty="0" err="1"/>
            <a:t>Namun</a:t>
          </a:r>
          <a:r>
            <a:rPr lang="en-US" sz="1500" kern="1200" dirty="0"/>
            <a:t> </a:t>
          </a:r>
          <a:r>
            <a:rPr lang="en-US" sz="1500" kern="1200" dirty="0" err="1"/>
            <a:t>tetap</a:t>
          </a:r>
          <a:r>
            <a:rPr lang="en-US" sz="1500" kern="1200" dirty="0"/>
            <a:t> </a:t>
          </a:r>
          <a:r>
            <a:rPr lang="en-US" sz="1500" kern="1200" dirty="0" err="1"/>
            <a:t>harus</a:t>
          </a:r>
          <a:r>
            <a:rPr lang="en-US" sz="1500" kern="1200" dirty="0"/>
            <a:t> </a:t>
          </a:r>
          <a:r>
            <a:rPr lang="en-US" sz="1500" kern="1200" dirty="0" err="1"/>
            <a:t>waspada</a:t>
          </a:r>
          <a:r>
            <a:rPr lang="en-US" sz="1500" kern="1200" dirty="0"/>
            <a:t> </a:t>
          </a:r>
          <a:r>
            <a:rPr lang="en-US" sz="1500" kern="1200" dirty="0" err="1"/>
            <a:t>bahwa</a:t>
          </a:r>
          <a:r>
            <a:rPr lang="en-US" sz="1500" kern="1200" dirty="0"/>
            <a:t> </a:t>
          </a:r>
          <a:r>
            <a:rPr lang="en-US" sz="1500" kern="1200" dirty="0" err="1"/>
            <a:t>opini</a:t>
          </a:r>
          <a:r>
            <a:rPr lang="en-US" sz="1500" kern="1200" dirty="0"/>
            <a:t> </a:t>
          </a:r>
          <a:r>
            <a:rPr lang="en-US" sz="1500" kern="1200" dirty="0" err="1"/>
            <a:t>publik</a:t>
          </a:r>
          <a:r>
            <a:rPr lang="en-US" sz="1500" kern="1200" dirty="0"/>
            <a:t> </a:t>
          </a:r>
          <a:r>
            <a:rPr lang="en-US" sz="1500" kern="1200" dirty="0" err="1"/>
            <a:t>itu</a:t>
          </a:r>
          <a:r>
            <a:rPr lang="en-US" sz="1500" kern="1200" dirty="0"/>
            <a:t> </a:t>
          </a:r>
          <a:r>
            <a:rPr lang="en-US" sz="1500" kern="1200" dirty="0" err="1"/>
            <a:t>bukan</a:t>
          </a:r>
          <a:r>
            <a:rPr lang="en-US" sz="1500" kern="1200" dirty="0"/>
            <a:t> </a:t>
          </a:r>
          <a:r>
            <a:rPr lang="en-US" sz="1500" kern="1200" dirty="0" err="1"/>
            <a:t>fakta</a:t>
          </a:r>
          <a:r>
            <a:rPr lang="en-US" sz="1500" kern="1200" dirty="0"/>
            <a:t> yang </a:t>
          </a:r>
          <a:r>
            <a:rPr lang="en-US" sz="1500" kern="1200" dirty="0" err="1"/>
            <a:t>belum</a:t>
          </a:r>
          <a:r>
            <a:rPr lang="en-US" sz="1500" kern="1200" dirty="0"/>
            <a:t> </a:t>
          </a:r>
          <a:r>
            <a:rPr lang="en-US" sz="1500" kern="1200" dirty="0" err="1"/>
            <a:t>tentu</a:t>
          </a:r>
          <a:r>
            <a:rPr lang="en-US" sz="1500" kern="1200" dirty="0"/>
            <a:t> </a:t>
          </a:r>
          <a:r>
            <a:rPr lang="en-US" sz="1500" kern="1200" dirty="0" err="1"/>
            <a:t>benar</a:t>
          </a:r>
          <a:r>
            <a:rPr lang="en-US" sz="1500" kern="1200" dirty="0"/>
            <a:t>. Di </a:t>
          </a:r>
          <a:r>
            <a:rPr lang="en-US" sz="1500" kern="1200" dirty="0" err="1"/>
            <a:t>sinilah</a:t>
          </a:r>
          <a:r>
            <a:rPr lang="en-US" sz="1500" kern="1200" dirty="0"/>
            <a:t> </a:t>
          </a:r>
          <a:r>
            <a:rPr lang="en-US" sz="1500" kern="1200" dirty="0" err="1"/>
            <a:t>kepemimpinan</a:t>
          </a:r>
          <a:r>
            <a:rPr lang="en-US" sz="1500" kern="1200" dirty="0"/>
            <a:t> </a:t>
          </a:r>
          <a:r>
            <a:rPr lang="en-US" sz="1500" kern="1200" dirty="0" err="1"/>
            <a:t>seseorang</a:t>
          </a:r>
          <a:r>
            <a:rPr lang="en-US" sz="1500" kern="1200" dirty="0"/>
            <a:t> </a:t>
          </a:r>
          <a:r>
            <a:rPr lang="en-US" sz="1500" kern="1200" dirty="0" err="1"/>
            <a:t>diuji</a:t>
          </a:r>
          <a:r>
            <a:rPr lang="en-US" sz="1500" kern="1200" dirty="0"/>
            <a:t>, </a:t>
          </a:r>
          <a:r>
            <a:rPr lang="en-US" sz="1500" kern="1200" dirty="0" err="1"/>
            <a:t>apakah</a:t>
          </a:r>
          <a:r>
            <a:rPr lang="en-US" sz="1500" kern="1200" dirty="0"/>
            <a:t> </a:t>
          </a:r>
          <a:r>
            <a:rPr lang="en-US" sz="1500" kern="1200" dirty="0" err="1"/>
            <a:t>ia</a:t>
          </a:r>
          <a:r>
            <a:rPr lang="en-US" sz="1500" kern="1200" dirty="0"/>
            <a:t> </a:t>
          </a:r>
          <a:r>
            <a:rPr lang="en-US" sz="1500" kern="1200" dirty="0" err="1"/>
            <a:t>mudah</a:t>
          </a:r>
          <a:r>
            <a:rPr lang="en-US" sz="1500" kern="1200" dirty="0"/>
            <a:t> </a:t>
          </a:r>
          <a:r>
            <a:rPr lang="en-US" sz="1500" kern="1200" dirty="0" err="1"/>
            <a:t>mengubah</a:t>
          </a:r>
          <a:r>
            <a:rPr lang="en-US" sz="1500" kern="1200" dirty="0"/>
            <a:t> </a:t>
          </a:r>
          <a:r>
            <a:rPr lang="en-US" sz="1500" kern="1200" dirty="0" err="1"/>
            <a:t>cita-citanya</a:t>
          </a:r>
          <a:r>
            <a:rPr lang="en-US" sz="1500" kern="1200" dirty="0"/>
            <a:t> </a:t>
          </a:r>
          <a:r>
            <a:rPr lang="en-US" sz="1500" kern="1200" dirty="0" err="1"/>
            <a:t>karena</a:t>
          </a:r>
          <a:r>
            <a:rPr lang="en-US" sz="1500" kern="1200" dirty="0"/>
            <a:t> </a:t>
          </a:r>
          <a:r>
            <a:rPr lang="en-US" sz="1500" kern="1200" dirty="0" err="1"/>
            <a:t>desakan</a:t>
          </a:r>
          <a:r>
            <a:rPr lang="en-US" sz="1500" kern="1200" dirty="0"/>
            <a:t> </a:t>
          </a:r>
          <a:r>
            <a:rPr lang="en-US" sz="1500" kern="1200" dirty="0" err="1"/>
            <a:t>opini</a:t>
          </a:r>
          <a:r>
            <a:rPr lang="en-US" sz="1500" kern="1200" dirty="0"/>
            <a:t> </a:t>
          </a:r>
          <a:r>
            <a:rPr lang="en-US" sz="1500" kern="1200" dirty="0" err="1"/>
            <a:t>publik</a:t>
          </a:r>
          <a:r>
            <a:rPr lang="en-US" sz="1500" kern="1200" dirty="0"/>
            <a:t> </a:t>
          </a:r>
          <a:r>
            <a:rPr lang="en-US" sz="1500" kern="1200" dirty="0" err="1"/>
            <a:t>ataukah</a:t>
          </a:r>
          <a:r>
            <a:rPr lang="en-US" sz="1500" kern="1200" dirty="0"/>
            <a:t> </a:t>
          </a:r>
          <a:r>
            <a:rPr lang="en-US" sz="1500" kern="1200" dirty="0" err="1"/>
            <a:t>ia</a:t>
          </a:r>
          <a:r>
            <a:rPr lang="en-US" sz="1500" kern="1200" dirty="0"/>
            <a:t> </a:t>
          </a:r>
          <a:r>
            <a:rPr lang="en-US" sz="1500" kern="1200" dirty="0" err="1"/>
            <a:t>bijaksana</a:t>
          </a:r>
          <a:r>
            <a:rPr lang="en-US" sz="1500" kern="1200" dirty="0"/>
            <a:t> </a:t>
          </a:r>
          <a:r>
            <a:rPr lang="en-US" sz="1500" kern="1200" dirty="0" err="1"/>
            <a:t>dapat</a:t>
          </a:r>
          <a:r>
            <a:rPr lang="en-US" sz="1500" kern="1200" dirty="0"/>
            <a:t> </a:t>
          </a:r>
          <a:r>
            <a:rPr lang="en-US" sz="1500" kern="1200" dirty="0" err="1"/>
            <a:t>membawa</a:t>
          </a:r>
          <a:r>
            <a:rPr lang="en-US" sz="1500" kern="1200" dirty="0"/>
            <a:t> &amp; </a:t>
          </a:r>
          <a:r>
            <a:rPr lang="en-US" sz="1500" kern="1200" dirty="0" err="1"/>
            <a:t>membina</a:t>
          </a:r>
          <a:r>
            <a:rPr lang="en-US" sz="1500" kern="1200" dirty="0"/>
            <a:t> </a:t>
          </a:r>
          <a:r>
            <a:rPr lang="en-US" sz="1500" kern="1200" dirty="0" err="1"/>
            <a:t>opini</a:t>
          </a:r>
          <a:r>
            <a:rPr lang="en-US" sz="1500" kern="1200" dirty="0"/>
            <a:t> </a:t>
          </a:r>
          <a:r>
            <a:rPr lang="en-US" sz="1500" kern="1200" dirty="0" err="1"/>
            <a:t>publik</a:t>
          </a:r>
          <a:r>
            <a:rPr lang="en-US" sz="1500" kern="1200" dirty="0"/>
            <a:t> </a:t>
          </a:r>
          <a:r>
            <a:rPr lang="en-US" sz="1500" kern="1200" dirty="0" err="1"/>
            <a:t>tersebut</a:t>
          </a:r>
          <a:r>
            <a:rPr lang="en-US" sz="1500" kern="1200" dirty="0"/>
            <a:t> </a:t>
          </a:r>
          <a:r>
            <a:rPr lang="en-US" sz="1500" kern="1200" dirty="0" err="1"/>
            <a:t>untuk</a:t>
          </a:r>
          <a:r>
            <a:rPr lang="en-US" sz="1500" kern="1200" dirty="0"/>
            <a:t> </a:t>
          </a:r>
          <a:r>
            <a:rPr lang="en-US" sz="1500" kern="1200" dirty="0" err="1"/>
            <a:t>mencapai</a:t>
          </a:r>
          <a:r>
            <a:rPr lang="en-US" sz="1500" kern="1200" dirty="0"/>
            <a:t> </a:t>
          </a:r>
          <a:r>
            <a:rPr lang="en-US" sz="1500" kern="1200" dirty="0" err="1"/>
            <a:t>cita-cita</a:t>
          </a:r>
          <a:r>
            <a:rPr lang="en-US" sz="1500" kern="1200" dirty="0"/>
            <a:t> / ide-</a:t>
          </a:r>
          <a:r>
            <a:rPr lang="en-US" sz="1500" kern="1200" dirty="0" err="1"/>
            <a:t>idenya</a:t>
          </a:r>
          <a:r>
            <a:rPr lang="en-US" sz="1500" kern="1200" dirty="0"/>
            <a:t>.</a:t>
          </a:r>
        </a:p>
      </dsp:txBody>
      <dsp:txXfrm>
        <a:off x="62915" y="4184613"/>
        <a:ext cx="6774682" cy="11629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FD7189-094B-4225-8F50-D08E7B551271}">
      <dsp:nvSpPr>
        <dsp:cNvPr id="0" name=""/>
        <dsp:cNvSpPr/>
      </dsp:nvSpPr>
      <dsp:spPr>
        <a:xfrm>
          <a:off x="0" y="383026"/>
          <a:ext cx="6263640" cy="23034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Polling atau jajak pendapat di Indonesia perkembanggannya seiring dengan system demokrasi yang berkembang. Sejak era demokratisasi system politik tahun 1998 polling banyak diperhatikan lebih banyak kalangan khususnya para praktisi politik. Sistem demokrasi yang mengharusnya penyelenggaraan pemilu berjalan secara lebih bebas, jujur dan adik memaksa kandidat pejabat politik bersaing secara lebih feer. Mau tidak mau politisi tersebut harus berhitung besaran popularitas, dukungan dan elektabilitas yang ia miliki</a:t>
          </a:r>
        </a:p>
      </dsp:txBody>
      <dsp:txXfrm>
        <a:off x="112445" y="495471"/>
        <a:ext cx="6038750" cy="2078547"/>
      </dsp:txXfrm>
    </dsp:sp>
    <dsp:sp modelId="{4BBCABE1-4B3B-492D-AE5A-E959233A6F0E}">
      <dsp:nvSpPr>
        <dsp:cNvPr id="0" name=""/>
        <dsp:cNvSpPr/>
      </dsp:nvSpPr>
      <dsp:spPr>
        <a:xfrm>
          <a:off x="0" y="2726784"/>
          <a:ext cx="6263640" cy="23034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Polling pemetaan politik untuk menghadapi event kontestasi politik dapat dilakukan jauh sebelum penyelenggaraan pemilu hingga mendekati hari pemungutan suara. Hal ini mengingat kerja politik tidak bisa bersifat instan. Kerja politik membutuhkan kontinuitas dengan akselerasi potif hingga hari pemungutan suara. Pentingnya survey bagi seorang kandidat dapat diekumakan beberapa alasannya, antara lain: (1) hasil survey menjadi landasan utama tim sukses menentukan strategi pemenangan kandidat; (2) mengetahui bagaimana peta/sebaran dukungan dan preferensi pemilih terhadap kandidat berdasarkan aspek: wilayah, usia, jenis kelamin, pekerjaan, agama, afiliasi keagaamaan dan organisasi sosial, serta tingkat sosio-ekonomi;</a:t>
          </a:r>
        </a:p>
      </dsp:txBody>
      <dsp:txXfrm>
        <a:off x="112445" y="2839229"/>
        <a:ext cx="6038750" cy="20785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EF3DE-7399-47EE-BE16-A4C93A8DFB97}">
      <dsp:nvSpPr>
        <dsp:cNvPr id="0" name=""/>
        <dsp:cNvSpPr/>
      </dsp:nvSpPr>
      <dsp:spPr>
        <a:xfrm>
          <a:off x="10026" y="0"/>
          <a:ext cx="2996693" cy="435133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dirty="0"/>
            <a:t>Jika dilihat dari pernyataan responden yang keluarganya mengaku sering/sangat sering mengalami kesulitan memenuhi kebutuhan sehari-hari, baik kebutuhan pangan maupun non pangan (seperti listrik, biaya transportasi, sewa rumah, dsb), angkanya mencapai 28,7% dan 29,3%. Sedangkan yang sering/sangat sering mengalami kesulitan untuk memenuhi kebutuhan pendidikan anak (hingga tingkat SMA/sederajat) dan kesehatan (berobat) masing-masing 26,1% dan 24,9%.</a:t>
          </a:r>
          <a:endParaRPr lang="en-US" sz="1700" kern="1200" dirty="0"/>
        </a:p>
      </dsp:txBody>
      <dsp:txXfrm>
        <a:off x="97796" y="87770"/>
        <a:ext cx="2821153" cy="4175798"/>
      </dsp:txXfrm>
    </dsp:sp>
    <dsp:sp modelId="{B1D48772-9A13-49B5-BF0B-F8DA5DF344CE}">
      <dsp:nvSpPr>
        <dsp:cNvPr id="0" name=""/>
        <dsp:cNvSpPr/>
      </dsp:nvSpPr>
      <dsp:spPr>
        <a:xfrm>
          <a:off x="3306388" y="1804079"/>
          <a:ext cx="635298" cy="74317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06388" y="1952715"/>
        <a:ext cx="444709" cy="445907"/>
      </dsp:txXfrm>
    </dsp:sp>
    <dsp:sp modelId="{A089EAC0-B8E9-4449-8230-B969D2A90F4A}">
      <dsp:nvSpPr>
        <dsp:cNvPr id="0" name=""/>
        <dsp:cNvSpPr/>
      </dsp:nvSpPr>
      <dsp:spPr>
        <a:xfrm>
          <a:off x="4205396" y="0"/>
          <a:ext cx="2996693" cy="435133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10,3 </a:t>
          </a:r>
          <a:r>
            <a:rPr lang="en-US" sz="1700" kern="1200" dirty="0" err="1"/>
            <a:t>persen</a:t>
          </a:r>
          <a:r>
            <a:rPr lang="en-US" sz="1700" kern="1200" dirty="0"/>
            <a:t> </a:t>
          </a:r>
          <a:r>
            <a:rPr lang="id-ID" sz="1700" kern="1200" dirty="0"/>
            <a:t>responden menilai keadaan ekonomi keluarganya saat ini dalam </a:t>
          </a:r>
          <a:r>
            <a:rPr lang="en-US" sz="1700" kern="1200" dirty="0"/>
            <a:t>sangat </a:t>
          </a:r>
          <a:r>
            <a:rPr lang="en-US" sz="1700" kern="1200" dirty="0" err="1"/>
            <a:t>menurun</a:t>
          </a:r>
          <a:r>
            <a:rPr lang="en-US" sz="1700" kern="1200" dirty="0"/>
            <a:t> </a:t>
          </a:r>
          <a:r>
            <a:rPr lang="en-US" sz="1700" kern="1200" dirty="0" err="1"/>
            <a:t>dibandingkan</a:t>
          </a:r>
          <a:r>
            <a:rPr lang="en-US" sz="1700" kern="1200" dirty="0"/>
            <a:t> 2 </a:t>
          </a:r>
          <a:r>
            <a:rPr lang="en-US" sz="1700" kern="1200" dirty="0" err="1"/>
            <a:t>tahun</a:t>
          </a:r>
          <a:r>
            <a:rPr lang="en-US" sz="1700" kern="1200" dirty="0"/>
            <a:t> </a:t>
          </a:r>
          <a:r>
            <a:rPr lang="en-US" sz="1700" kern="1200" dirty="0" err="1"/>
            <a:t>lalu</a:t>
          </a:r>
          <a:r>
            <a:rPr lang="id-ID" sz="1700" kern="1200" dirty="0"/>
            <a:t>. Hampir setengah responden </a:t>
          </a:r>
          <a:r>
            <a:rPr lang="en-US" sz="1700" kern="1200" dirty="0"/>
            <a:t>39,2</a:t>
          </a:r>
          <a:r>
            <a:rPr lang="id-ID" sz="1700" kern="1200" dirty="0"/>
            <a:t> menilai keadaan ekonomi keluarganya saat ini sama saja dengan tahun lalu. Yang menilai lebih baik atau lebih buruk masing–masing 29,9% dan 16,9%.</a:t>
          </a:r>
          <a:endParaRPr lang="en-US" sz="1700" kern="1200" dirty="0"/>
        </a:p>
      </dsp:txBody>
      <dsp:txXfrm>
        <a:off x="4293166" y="87770"/>
        <a:ext cx="2821153" cy="4175798"/>
      </dsp:txXfrm>
    </dsp:sp>
    <dsp:sp modelId="{C8F2A3EC-17E6-4B85-89A9-E16AECE9BE0F}">
      <dsp:nvSpPr>
        <dsp:cNvPr id="0" name=""/>
        <dsp:cNvSpPr/>
      </dsp:nvSpPr>
      <dsp:spPr>
        <a:xfrm>
          <a:off x="7501759" y="1804079"/>
          <a:ext cx="635298" cy="74317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501759" y="1952715"/>
        <a:ext cx="444709" cy="445907"/>
      </dsp:txXfrm>
    </dsp:sp>
    <dsp:sp modelId="{55D931F5-A171-43BA-902D-1703E0439CC4}">
      <dsp:nvSpPr>
        <dsp:cNvPr id="0" name=""/>
        <dsp:cNvSpPr/>
      </dsp:nvSpPr>
      <dsp:spPr>
        <a:xfrm>
          <a:off x="8400767" y="0"/>
          <a:ext cx="2996693" cy="435133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d-ID" sz="1700" kern="1200" dirty="0"/>
            <a:t>Mayoritas reponden melihat keadaan ekonomi keluarganya tahun depan secara optmistis, dimana 51,1</a:t>
          </a:r>
          <a:r>
            <a:rPr lang="en-US" sz="1700" kern="1200" dirty="0"/>
            <a:t> </a:t>
          </a:r>
          <a:r>
            <a:rPr lang="en-US" sz="1700" kern="1200" dirty="0" err="1"/>
            <a:t>persen</a:t>
          </a:r>
          <a:r>
            <a:rPr lang="id-ID" sz="1700" kern="1200" dirty="0"/>
            <a:t> responden berpendapat bahwa keadaannya akan lebih baik dibandingkan saat ini. Yang berpendapat akan sama saja sekitar 34</a:t>
          </a:r>
          <a:r>
            <a:rPr lang="en-US" sz="1700" kern="1200" dirty="0"/>
            <a:t>,2 </a:t>
          </a:r>
          <a:r>
            <a:rPr lang="en-US" sz="1700" kern="1200" dirty="0" err="1"/>
            <a:t>persen</a:t>
          </a:r>
          <a:r>
            <a:rPr lang="id-ID" sz="1700" kern="1200" dirty="0"/>
            <a:t>, sedangkan yang berpendapat akan lebih buruk hanya 4</a:t>
          </a:r>
          <a:r>
            <a:rPr lang="en-US" sz="1700" kern="1200" dirty="0"/>
            <a:t>,1 </a:t>
          </a:r>
          <a:r>
            <a:rPr lang="en-US" sz="1700" kern="1200" dirty="0" err="1"/>
            <a:t>persen</a:t>
          </a:r>
          <a:r>
            <a:rPr lang="en-US" sz="1700" kern="1200" dirty="0"/>
            <a:t> </a:t>
          </a:r>
          <a:r>
            <a:rPr lang="en-US" sz="1700" kern="1200" dirty="0" err="1"/>
            <a:t>responden</a:t>
          </a:r>
          <a:r>
            <a:rPr lang="id-ID" sz="1700" kern="1200" dirty="0"/>
            <a:t>.</a:t>
          </a:r>
          <a:r>
            <a:rPr lang="en-US" sz="1700" kern="1200" dirty="0"/>
            <a:t> Dan yang </a:t>
          </a:r>
          <a:r>
            <a:rPr lang="en-US" sz="1700" kern="1200" dirty="0" err="1"/>
            <a:t>tidak</a:t>
          </a:r>
          <a:r>
            <a:rPr lang="en-US" sz="1700" kern="1200" dirty="0"/>
            <a:t> </a:t>
          </a:r>
          <a:r>
            <a:rPr lang="en-US" sz="1700" kern="1200" dirty="0" err="1"/>
            <a:t>menjawab</a:t>
          </a:r>
          <a:r>
            <a:rPr lang="en-US" sz="1700" kern="1200" dirty="0"/>
            <a:t> </a:t>
          </a:r>
          <a:r>
            <a:rPr lang="en-US" sz="1700" kern="1200" dirty="0" err="1"/>
            <a:t>sebanyak</a:t>
          </a:r>
          <a:r>
            <a:rPr lang="en-US" sz="1700" kern="1200" dirty="0"/>
            <a:t> 10,6 </a:t>
          </a:r>
          <a:r>
            <a:rPr lang="en-US" sz="1700" kern="1200" dirty="0" err="1"/>
            <a:t>persen</a:t>
          </a:r>
          <a:r>
            <a:rPr lang="en-US" sz="1700" kern="1200" dirty="0"/>
            <a:t>.</a:t>
          </a:r>
        </a:p>
      </dsp:txBody>
      <dsp:txXfrm>
        <a:off x="8488537" y="87770"/>
        <a:ext cx="2821153" cy="41757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64C18-EAF7-44D9-B89B-48E641900B82}">
      <dsp:nvSpPr>
        <dsp:cNvPr id="0" name=""/>
        <dsp:cNvSpPr/>
      </dsp:nvSpPr>
      <dsp:spPr>
        <a:xfrm>
          <a:off x="0" y="289470"/>
          <a:ext cx="6900512" cy="2457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d-ID" sz="1500" kern="1200"/>
            <a:t>Di </a:t>
          </a:r>
          <a:r>
            <a:rPr lang="id-ID" sz="1500" b="1" kern="1200"/>
            <a:t>bidang ekonomi</a:t>
          </a:r>
          <a:r>
            <a:rPr lang="id-ID" sz="1500" kern="1200"/>
            <a:t>, </a:t>
          </a:r>
          <a:r>
            <a:rPr lang="en-US" sz="1500" b="1" kern="1200"/>
            <a:t>selama dampak Covid 19 yang berakibat pada perekonomian nasional </a:t>
          </a:r>
          <a:r>
            <a:rPr lang="id-ID" sz="1500" kern="1200"/>
            <a:t>penilaian terhadap kinerja pemerintah dalam menyediakan lapangan kerja dan menjaga harga kebutuhan pokok cukup rendah. Hampir setengah responden, masing-masing </a:t>
          </a:r>
          <a:r>
            <a:rPr lang="en-US" sz="1500" kern="1200"/>
            <a:t>67,2 </a:t>
          </a:r>
          <a:r>
            <a:rPr lang="id-ID" sz="1500" kern="1200"/>
            <a:t>% dan </a:t>
          </a:r>
          <a:r>
            <a:rPr lang="en-US" sz="1500" kern="1200"/>
            <a:t>69,4</a:t>
          </a:r>
          <a:r>
            <a:rPr lang="id-ID" sz="1500" kern="1200"/>
            <a:t>%, menganggap kinerja pemerintah dalam dua aspek ini buruk/sangat buruk. Bahkan, proporsi responden yang memberikan nilai negatif terhadap penyediaan lapangan kerja sedikit lebih tinggi dibandingkan yang memberikan penilaian positif.</a:t>
          </a:r>
          <a:r>
            <a:rPr lang="en-US" sz="1500" kern="1200"/>
            <a:t>namun penilaian terhadap kinerja pemulihan ekonomi pemerintah yang berdampak terhadap keadaan ekonomi keluarga sangat positive hal ini tergambar dengan hamper setengah respoden yaitu 86,7 persen menganggap berhasil dan sangat berdampak positive bagi ekonomi keluarga </a:t>
          </a:r>
        </a:p>
      </dsp:txBody>
      <dsp:txXfrm>
        <a:off x="119941" y="409411"/>
        <a:ext cx="6660630" cy="2217118"/>
      </dsp:txXfrm>
    </dsp:sp>
    <dsp:sp modelId="{9DCC6575-E50F-4357-A7AA-CA2205FC2C32}">
      <dsp:nvSpPr>
        <dsp:cNvPr id="0" name=""/>
        <dsp:cNvSpPr/>
      </dsp:nvSpPr>
      <dsp:spPr>
        <a:xfrm>
          <a:off x="0" y="2789670"/>
          <a:ext cx="6900512" cy="24570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d-ID" sz="1500" kern="1200"/>
            <a:t>Tiga aspek di bidang ekonomi yang memperoleh penilaian baik tertinggi dari responden adalah pembangunan di perdesaan (79,9%), pembangunan infrastruktur (77,3%), dan pembangunan di daerah perbatasan (66,2%). Sementara itu, penilaian baik terhadap kinerja pemerintah dalam aspek pemerataan pembangunan Jawa-luar Jawa dan pengentasan kemiskinan masing-masing mendekati 60%.</a:t>
          </a:r>
          <a:endParaRPr lang="en-US" sz="1500" kern="1200"/>
        </a:p>
      </dsp:txBody>
      <dsp:txXfrm>
        <a:off x="119941" y="2909611"/>
        <a:ext cx="6660630" cy="22171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821CF-6A3D-4AD6-90E7-E42B4054E5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27AB44D3-36D2-4461-8B61-8E21B6BAFD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5C2D352D-84B7-48AA-B95B-9F16CE84EC54}"/>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51674BE7-7EAA-49E8-A27C-4DCE08C518B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21840B7-E766-4BE0-AB65-C9365B4DB514}"/>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154657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E66B-4A08-46B4-92A0-ED3FD9849DC1}"/>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01DC8F6-AC98-4AAA-9097-603E874972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11DE135-ABFD-40C0-B929-616C6D5C0959}"/>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916DE0B5-86FC-4D9D-88C4-AC08EE14F63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290B9C9-EDBF-45E2-A40C-802C2E409EB9}"/>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232221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DCC24E-800B-45E3-B7DD-C821BE64A8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9FC9AFF1-6B9F-43D2-80A8-2A659172C0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282CC5F-D15E-4855-9955-4F7002722679}"/>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274D1896-36E6-45BF-9A73-4D8F7424D7CD}"/>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A8D1D41-9757-4CC2-B116-0AD20A2779BF}"/>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45084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D43AF-E344-48B2-B29F-2E5036E83BC0}"/>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338AE8C-D489-47DA-8725-687860689E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7D479A2-72E5-4053-907C-7C56C9B772BA}"/>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B06DC40A-0407-4149-A16A-6B73ACF0A10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4418B04-26F5-448E-A05A-8B7E56B3569A}"/>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748591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613A-76DB-4029-B210-E827BE5A79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EA030110-55F5-4C24-AE5A-A78609EE67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7264F2-A555-4C09-A321-1F5F5FB24745}"/>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CB73641B-F959-43EE-B4F2-C6451ABDB8A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57A7635-6C89-46AF-A9EF-DCCA0D313E9B}"/>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3589236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5C7B-67E3-4CFC-8260-17C5F0CA181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EDF639D-37E5-4682-820B-0565E43758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02ED9DEF-84D8-4F1B-91F9-79A32F5C89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40B61B64-15E4-42A5-8291-97AB374D1EB8}"/>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6" name="Footer Placeholder 5">
            <a:extLst>
              <a:ext uri="{FF2B5EF4-FFF2-40B4-BE49-F238E27FC236}">
                <a16:creationId xmlns:a16="http://schemas.microsoft.com/office/drawing/2014/main" id="{6E60EE46-F44A-4B7B-99CA-A9644956CE48}"/>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9BD1E5D5-41A1-47BD-BFCF-9767D57DC96A}"/>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187666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AA4B-47BE-453E-B3BD-22FBCE1B0447}"/>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DCB527AD-5FED-4353-B67D-1B0D0E06E9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593F7C-BDE3-47E9-9229-657C672CB3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7B226C89-F013-465D-B9BF-2212571CE6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BD5F1-BFC6-48E2-85C5-68AE66864C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2C1C8F83-F415-4DDF-8F6B-A3F9CAAD9A00}"/>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8" name="Footer Placeholder 7">
            <a:extLst>
              <a:ext uri="{FF2B5EF4-FFF2-40B4-BE49-F238E27FC236}">
                <a16:creationId xmlns:a16="http://schemas.microsoft.com/office/drawing/2014/main" id="{352648AB-3C16-432D-BC59-C762725351AC}"/>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29004371-B559-4778-82C7-A613A8FA181B}"/>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379336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BD8F-C18B-49BF-A78E-226EC43D9BB9}"/>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763D8CC0-2E6C-4BFC-B682-DA0611B2841A}"/>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4" name="Footer Placeholder 3">
            <a:extLst>
              <a:ext uri="{FF2B5EF4-FFF2-40B4-BE49-F238E27FC236}">
                <a16:creationId xmlns:a16="http://schemas.microsoft.com/office/drawing/2014/main" id="{9301173C-B8F6-4F31-8867-35AE679ED9F6}"/>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FFE31F86-2EF0-4D6C-8992-569077C89E5B}"/>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377043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90B211-CB24-4CD2-8D20-88BC20DEFF07}"/>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3" name="Footer Placeholder 2">
            <a:extLst>
              <a:ext uri="{FF2B5EF4-FFF2-40B4-BE49-F238E27FC236}">
                <a16:creationId xmlns:a16="http://schemas.microsoft.com/office/drawing/2014/main" id="{48F76110-47CC-483A-8640-638D9057CFBF}"/>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63CB3EE7-59B1-4407-AD73-A3351B40E249}"/>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5535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FD3E-DFFE-4C58-96FE-D1B3236A7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143055CC-7732-42B3-A4DF-33C8E16249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C2DE51FB-4608-492C-95FB-86FB20D12D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8370A1-DDC1-4B1D-8D67-3ACC8F74A2B3}"/>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6" name="Footer Placeholder 5">
            <a:extLst>
              <a:ext uri="{FF2B5EF4-FFF2-40B4-BE49-F238E27FC236}">
                <a16:creationId xmlns:a16="http://schemas.microsoft.com/office/drawing/2014/main" id="{27C8E30C-394D-4B53-BBE7-16318ADB559F}"/>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34B5EA4-021F-4CDA-B8E1-8C3B90C423C9}"/>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2842180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0AA8C-8570-4A34-B99E-6012EF96B7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3D2EC42B-7B70-4E77-8CBE-91188EE06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807E05C5-8155-40A7-AA19-698B857F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F7C13-FE24-415A-BFB2-DBD28F2054DB}"/>
              </a:ext>
            </a:extLst>
          </p:cNvPr>
          <p:cNvSpPr>
            <a:spLocks noGrp="1"/>
          </p:cNvSpPr>
          <p:nvPr>
            <p:ph type="dt" sz="half" idx="10"/>
          </p:nvPr>
        </p:nvSpPr>
        <p:spPr/>
        <p:txBody>
          <a:bodyPr/>
          <a:lstStyle/>
          <a:p>
            <a:fld id="{07100A2F-052A-4316-A98A-2B3E890334C9}" type="datetimeFigureOut">
              <a:rPr lang="en-ID" smtClean="0"/>
              <a:t>30/03/2022</a:t>
            </a:fld>
            <a:endParaRPr lang="en-ID"/>
          </a:p>
        </p:txBody>
      </p:sp>
      <p:sp>
        <p:nvSpPr>
          <p:cNvPr id="6" name="Footer Placeholder 5">
            <a:extLst>
              <a:ext uri="{FF2B5EF4-FFF2-40B4-BE49-F238E27FC236}">
                <a16:creationId xmlns:a16="http://schemas.microsoft.com/office/drawing/2014/main" id="{58AFAF7A-AA0D-4100-9050-C3AD6D176A68}"/>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4A571CF-B1C1-49D1-800D-DBEAABD21707}"/>
              </a:ext>
            </a:extLst>
          </p:cNvPr>
          <p:cNvSpPr>
            <a:spLocks noGrp="1"/>
          </p:cNvSpPr>
          <p:nvPr>
            <p:ph type="sldNum" sz="quarter" idx="12"/>
          </p:nvPr>
        </p:nvSpPr>
        <p:spPr/>
        <p:txBody>
          <a:bodyPr/>
          <a:lstStyle/>
          <a:p>
            <a:fld id="{40CB58FD-0636-4DF1-8DE9-FB0CBD463D53}" type="slidenum">
              <a:rPr lang="en-ID" smtClean="0"/>
              <a:t>‹#›</a:t>
            </a:fld>
            <a:endParaRPr lang="en-ID"/>
          </a:p>
        </p:txBody>
      </p:sp>
    </p:spTree>
    <p:extLst>
      <p:ext uri="{BB962C8B-B14F-4D97-AF65-F5344CB8AC3E}">
        <p14:creationId xmlns:p14="http://schemas.microsoft.com/office/powerpoint/2010/main" val="180572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7272E4-D07D-4603-8118-ACBE59AEF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2D3378C3-5D0C-400E-BD10-F544CB5EDB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E344828-1016-4A84-9140-BA6E0EDC82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00A2F-052A-4316-A98A-2B3E890334C9}" type="datetimeFigureOut">
              <a:rPr lang="en-ID" smtClean="0"/>
              <a:t>30/03/2022</a:t>
            </a:fld>
            <a:endParaRPr lang="en-ID"/>
          </a:p>
        </p:txBody>
      </p:sp>
      <p:sp>
        <p:nvSpPr>
          <p:cNvPr id="5" name="Footer Placeholder 4">
            <a:extLst>
              <a:ext uri="{FF2B5EF4-FFF2-40B4-BE49-F238E27FC236}">
                <a16:creationId xmlns:a16="http://schemas.microsoft.com/office/drawing/2014/main" id="{7766687E-045F-4386-ACDC-273BE59FD6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A86F9296-AE94-43CD-BB6D-5F74A89595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B58FD-0636-4DF1-8DE9-FB0CBD463D53}" type="slidenum">
              <a:rPr lang="en-ID" smtClean="0"/>
              <a:t>‹#›</a:t>
            </a:fld>
            <a:endParaRPr lang="en-ID"/>
          </a:p>
        </p:txBody>
      </p:sp>
    </p:spTree>
    <p:extLst>
      <p:ext uri="{BB962C8B-B14F-4D97-AF65-F5344CB8AC3E}">
        <p14:creationId xmlns:p14="http://schemas.microsoft.com/office/powerpoint/2010/main" val="923927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Relationships xmlns="http://schemas.openxmlformats.org/package/2006/relationships"><Relationship Id="rId2" Type="http://schemas.openxmlformats.org/officeDocument/2006/relationships/chart" Target="../charts/chart4.xml"></Relationship><Relationship Id="rId1" Type="http://schemas.openxmlformats.org/officeDocument/2006/relationships/slideLayout" Target="../slideLayouts/slideLayout2.xml"></Relationshi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2" Type="http://schemas.openxmlformats.org/officeDocument/2006/relationships/chart" Target="../charts/chart5.xml"></Relationship><Relationship Id="rId1" Type="http://schemas.openxmlformats.org/officeDocument/2006/relationships/slideLayout" Target="../slideLayouts/slideLayout2.xml"></Relationship></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Relationships xmlns="http://schemas.openxmlformats.org/package/2006/relationships"><Relationship Id="rId2" Type="http://schemas.openxmlformats.org/officeDocument/2006/relationships/chart" Target="../charts/chart6.xml"></Relationship><Relationship Id="rId1" Type="http://schemas.openxmlformats.org/officeDocument/2006/relationships/slideLayout" Target="../slideLayouts/slideLayout2.xml"></Relationship></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2" Type="http://schemas.openxmlformats.org/officeDocument/2006/relationships/chart" Target="../charts/chart7.xml"></Relationship><Relationship Id="rId1" Type="http://schemas.openxmlformats.org/officeDocument/2006/relationships/slideLayout" Target="../slideLayouts/slideLayout2.xml"></Relationshi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2" Type="http://schemas.openxmlformats.org/officeDocument/2006/relationships/chart" Target="../charts/chart8.xml"></Relationship><Relationship Id="rId1" Type="http://schemas.openxmlformats.org/officeDocument/2006/relationships/slideLayout" Target="../slideLayouts/slideLayout2.xml"></Relationship></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Relationships xmlns="http://schemas.openxmlformats.org/package/2006/relationships"><Relationship Id="rId2" Type="http://schemas.openxmlformats.org/officeDocument/2006/relationships/chart" Target="../charts/chart9.xml"></Relationship><Relationship Id="rId1" Type="http://schemas.openxmlformats.org/officeDocument/2006/relationships/slideLayout" Target="../slideLayouts/slideLayout2.xml"></Relationship></Relationships>
</file>

<file path=ppt/slides/_rels/slide21.xml.rels><?xml version="1.0" encoding="UTF-8"?>
<Relationships xmlns="http://schemas.openxmlformats.org/package/2006/relationships"><Relationship Id="rId2" Type="http://schemas.openxmlformats.org/officeDocument/2006/relationships/chart" Target="../charts/chart10.xml"></Relationship><Relationship Id="rId1" Type="http://schemas.openxmlformats.org/officeDocument/2006/relationships/slideLayout" Target="../slideLayouts/slideLayout2.xml"></Relationship></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2" Type="http://schemas.openxmlformats.org/officeDocument/2006/relationships/chart" Target="../charts/chart11.xml"></Relationship><Relationship Id="rId1" Type="http://schemas.openxmlformats.org/officeDocument/2006/relationships/slideLayout" Target="../slideLayouts/slideLayout2.xml"></Relationship></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3" Type="http://schemas.openxmlformats.org/officeDocument/2006/relationships/chart" Target="../charts/chart12.xml"></Relationship><Relationship Id="rId2" Type="http://schemas.openxmlformats.org/officeDocument/2006/relationships/chart" Target="../charts/chart13.xml"></Relationship><Relationship Id="rId1" Type="http://schemas.openxmlformats.org/officeDocument/2006/relationships/slideLayout" Target="../slideLayouts/slideLayout2.xml"></Relationship></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2" Type="http://schemas.openxmlformats.org/officeDocument/2006/relationships/chart" Target="../charts/chart1.xml"></Relationship><Relationship Id="rId1" Type="http://schemas.openxmlformats.org/officeDocument/2006/relationships/slideLayout" Target="../slideLayouts/slideLayout2.xml"></Relationship></Relationships>
</file>

<file path=ppt/slides/_rels/slide8.xml.rels><?xml version="1.0" encoding="UTF-8"?>
<Relationships xmlns="http://schemas.openxmlformats.org/package/2006/relationships"><Relationship Id="rId2" Type="http://schemas.openxmlformats.org/officeDocument/2006/relationships/chart" Target="../charts/chart2.xml"></Relationship><Relationship Id="rId1" Type="http://schemas.openxmlformats.org/officeDocument/2006/relationships/slideLayout" Target="../slideLayouts/slideLayout2.xml"></Relationship></Relationships>
</file>

<file path=ppt/slides/_rels/slide9.xml.rels><?xml version="1.0" encoding="UTF-8"?>
<Relationships xmlns="http://schemas.openxmlformats.org/package/2006/relationships"><Relationship Id="rId2" Type="http://schemas.openxmlformats.org/officeDocument/2006/relationships/chart" Target="../charts/chart3.xml"></Relationship><Relationship Id="rId1" Type="http://schemas.openxmlformats.org/officeDocument/2006/relationships/slideLayout" Target="../slideLayouts/slideLayout2.xml"></Relationshi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EE0A6B-3B99-453C-AB70-C41667A03B29}"/>
              </a:ext>
            </a:extLst>
          </p:cNvPr>
          <p:cNvSpPr>
            <a:spLocks noGrp="1"/>
          </p:cNvSpPr>
          <p:nvPr>
            <p:ph type="ctrTitle"/>
          </p:nvPr>
        </p:nvSpPr>
        <p:spPr>
          <a:xfrm>
            <a:off x="1356920" y="2945523"/>
            <a:ext cx="5114218" cy="2678191"/>
          </a:xfrm>
        </p:spPr>
        <p:txBody>
          <a:bodyPr anchor="t">
            <a:normAutofit/>
          </a:bodyPr>
          <a:lstStyle/>
          <a:p>
            <a:pPr algn="l"/>
            <a:r>
              <a:rPr lang="en-US" sz="2300" dirty="0" err="1">
                <a:latin typeface="Bodoni MT Black" panose="02070A03080606020203" pitchFamily="18" charset="0"/>
                <a:ea typeface="Calibri" panose="020F0502020204030204" pitchFamily="34" charset="0"/>
                <a:cs typeface="Times New Roman" panose="02020603050405020304" pitchFamily="18" charset="0"/>
              </a:rPr>
              <a:t>Mengukur</a:t>
            </a:r>
            <a:r>
              <a:rPr lang="en-US" sz="2300" dirty="0">
                <a:latin typeface="Bodoni MT Black" panose="02070A03080606020203" pitchFamily="18" charset="0"/>
                <a:ea typeface="Calibri" panose="020F0502020204030204" pitchFamily="34" charset="0"/>
                <a:cs typeface="Times New Roman" panose="02020603050405020304" pitchFamily="18" charset="0"/>
              </a:rPr>
              <a:t> </a:t>
            </a:r>
            <a:r>
              <a:rPr lang="en-US" sz="2300" dirty="0" err="1">
                <a:latin typeface="Bodoni MT Black" panose="02070A03080606020203" pitchFamily="18" charset="0"/>
                <a:ea typeface="Calibri" panose="020F0502020204030204" pitchFamily="34" charset="0"/>
                <a:cs typeface="Times New Roman" panose="02020603050405020304" pitchFamily="18" charset="0"/>
              </a:rPr>
              <a:t>Persepsi</a:t>
            </a:r>
            <a:r>
              <a:rPr lang="en-US" sz="2300" dirty="0">
                <a:latin typeface="Bodoni MT Black" panose="02070A03080606020203" pitchFamily="18" charset="0"/>
                <a:ea typeface="Calibri" panose="020F0502020204030204" pitchFamily="34" charset="0"/>
                <a:cs typeface="Times New Roman" panose="02020603050405020304" pitchFamily="18" charset="0"/>
              </a:rPr>
              <a:t>/</a:t>
            </a:r>
            <a:r>
              <a:rPr lang="en-US" sz="2300" dirty="0" err="1">
                <a:latin typeface="Bodoni MT Black" panose="02070A03080606020203" pitchFamily="18" charset="0"/>
                <a:ea typeface="Calibri" panose="020F0502020204030204" pitchFamily="34" charset="0"/>
                <a:cs typeface="Times New Roman" panose="02020603050405020304" pitchFamily="18" charset="0"/>
              </a:rPr>
              <a:t>Opini</a:t>
            </a:r>
            <a:r>
              <a:rPr lang="en-US" sz="2300" dirty="0">
                <a:latin typeface="Bodoni MT Black" panose="02070A03080606020203" pitchFamily="18" charset="0"/>
                <a:ea typeface="Calibri" panose="020F0502020204030204" pitchFamily="34" charset="0"/>
                <a:cs typeface="Times New Roman" panose="02020603050405020304" pitchFamily="18" charset="0"/>
              </a:rPr>
              <a:t> Masyarakat </a:t>
            </a:r>
            <a:r>
              <a:rPr lang="en-US" sz="2300" dirty="0" err="1">
                <a:latin typeface="Bodoni MT Black" panose="02070A03080606020203" pitchFamily="18" charset="0"/>
                <a:ea typeface="Calibri" panose="020F0502020204030204" pitchFamily="34" charset="0"/>
                <a:cs typeface="Times New Roman" panose="02020603050405020304" pitchFamily="18" charset="0"/>
              </a:rPr>
              <a:t>Terhadap</a:t>
            </a:r>
            <a:r>
              <a:rPr lang="en-US" sz="2300" dirty="0">
                <a:latin typeface="Bodoni MT Black" panose="02070A03080606020203" pitchFamily="18" charset="0"/>
                <a:ea typeface="Calibri" panose="020F0502020204030204" pitchFamily="34" charset="0"/>
                <a:cs typeface="Times New Roman" panose="02020603050405020304" pitchFamily="18" charset="0"/>
              </a:rPr>
              <a:t> Kinerja </a:t>
            </a:r>
            <a:r>
              <a:rPr lang="en-US" sz="2300" dirty="0" err="1">
                <a:latin typeface="Bodoni MT Black" panose="02070A03080606020203" pitchFamily="18" charset="0"/>
                <a:ea typeface="Calibri" panose="020F0502020204030204" pitchFamily="34" charset="0"/>
                <a:cs typeface="Times New Roman" panose="02020603050405020304" pitchFamily="18" charset="0"/>
              </a:rPr>
              <a:t>Pemerintah</a:t>
            </a:r>
            <a:r>
              <a:rPr lang="en-US" sz="2300" dirty="0">
                <a:latin typeface="Bodoni MT Black" panose="02070A03080606020203" pitchFamily="18" charset="0"/>
                <a:ea typeface="Calibri" panose="020F0502020204030204" pitchFamily="34" charset="0"/>
                <a:cs typeface="Times New Roman" panose="02020603050405020304" pitchFamily="18" charset="0"/>
              </a:rPr>
              <a:t> Dan </a:t>
            </a:r>
            <a:r>
              <a:rPr lang="en-US" sz="2300" dirty="0" err="1">
                <a:latin typeface="Bodoni MT Black" panose="02070A03080606020203" pitchFamily="18" charset="0"/>
                <a:ea typeface="Calibri" panose="020F0502020204030204" pitchFamily="34" charset="0"/>
                <a:cs typeface="Times New Roman" panose="02020603050405020304" pitchFamily="18" charset="0"/>
              </a:rPr>
              <a:t>Kondisi</a:t>
            </a:r>
            <a:r>
              <a:rPr lang="en-US" sz="2300" dirty="0">
                <a:latin typeface="Bodoni MT Black" panose="02070A03080606020203" pitchFamily="18" charset="0"/>
                <a:ea typeface="Calibri" panose="020F0502020204030204" pitchFamily="34" charset="0"/>
                <a:cs typeface="Times New Roman" panose="02020603050405020304" pitchFamily="18" charset="0"/>
              </a:rPr>
              <a:t> </a:t>
            </a:r>
            <a:r>
              <a:rPr lang="en-US" sz="2300" dirty="0" err="1">
                <a:latin typeface="Bodoni MT Black" panose="02070A03080606020203" pitchFamily="18" charset="0"/>
                <a:ea typeface="Calibri" panose="020F0502020204030204" pitchFamily="34" charset="0"/>
                <a:cs typeface="Times New Roman" panose="02020603050405020304" pitchFamily="18" charset="0"/>
              </a:rPr>
              <a:t>Politik</a:t>
            </a:r>
            <a:r>
              <a:rPr lang="en-US" sz="2300" dirty="0">
                <a:latin typeface="Bodoni MT Black" panose="02070A03080606020203" pitchFamily="18" charset="0"/>
                <a:ea typeface="Calibri" panose="020F0502020204030204" pitchFamily="34" charset="0"/>
                <a:cs typeface="Times New Roman" panose="02020603050405020304" pitchFamily="18" charset="0"/>
              </a:rPr>
              <a:t> Nasional </a:t>
            </a:r>
            <a:r>
              <a:rPr lang="en-US" sz="2300" dirty="0" err="1">
                <a:latin typeface="Bodoni MT Black" panose="02070A03080606020203" pitchFamily="18" charset="0"/>
                <a:ea typeface="Calibri" panose="020F0502020204030204" pitchFamily="34" charset="0"/>
                <a:cs typeface="Times New Roman" panose="02020603050405020304" pitchFamily="18" charset="0"/>
              </a:rPr>
              <a:t>Jelang</a:t>
            </a:r>
            <a:r>
              <a:rPr lang="en-US" sz="2300" dirty="0">
                <a:latin typeface="Bodoni MT Black" panose="02070A03080606020203" pitchFamily="18" charset="0"/>
                <a:ea typeface="Calibri" panose="020F0502020204030204" pitchFamily="34" charset="0"/>
                <a:cs typeface="Times New Roman" panose="02020603050405020304" pitchFamily="18" charset="0"/>
              </a:rPr>
              <a:t> </a:t>
            </a:r>
            <a:r>
              <a:rPr lang="en-US" sz="2300" dirty="0" err="1">
                <a:latin typeface="Bodoni MT Black" panose="02070A03080606020203" pitchFamily="18" charset="0"/>
                <a:ea typeface="Calibri" panose="020F0502020204030204" pitchFamily="34" charset="0"/>
                <a:cs typeface="Times New Roman" panose="02020603050405020304" pitchFamily="18" charset="0"/>
              </a:rPr>
              <a:t>Pemilu</a:t>
            </a:r>
            <a:r>
              <a:rPr lang="en-US" sz="2300" dirty="0">
                <a:latin typeface="Bodoni MT Black" panose="02070A03080606020203" pitchFamily="18" charset="0"/>
                <a:ea typeface="Calibri" panose="020F0502020204030204" pitchFamily="34" charset="0"/>
                <a:cs typeface="Times New Roman" panose="02020603050405020304" pitchFamily="18" charset="0"/>
              </a:rPr>
              <a:t> 2024 </a:t>
            </a:r>
            <a:br>
              <a:rPr lang="en-ID" sz="2300" dirty="0">
                <a:latin typeface="Bodoni MT Black" panose="02070A03080606020203" pitchFamily="18" charset="0"/>
                <a:ea typeface="Calibri" panose="020F0502020204030204" pitchFamily="34" charset="0"/>
                <a:cs typeface="Times New Roman" panose="02020603050405020304" pitchFamily="18" charset="0"/>
              </a:rPr>
            </a:br>
            <a:endParaRPr lang="en-ID" sz="2300" dirty="0"/>
          </a:p>
        </p:txBody>
      </p:sp>
      <p:sp>
        <p:nvSpPr>
          <p:cNvPr id="49" name="Freeform: Shape 48">
            <a:extLst>
              <a:ext uri="{FF2B5EF4-FFF2-40B4-BE49-F238E27FC236}">
                <a16:creationId xmlns:a16="http://schemas.microsoft.com/office/drawing/2014/main" id="{FA6F8ABB-6C5D-4349-9E1B-198D1ABFA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4493" y="1333265"/>
            <a:ext cx="4840399" cy="4290450"/>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noFill/>
          <a:ln w="50800" cmpd="sng">
            <a:solidFill>
              <a:schemeClr val="tx1"/>
            </a:solid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3" name="Subtitle 2">
            <a:extLst>
              <a:ext uri="{FF2B5EF4-FFF2-40B4-BE49-F238E27FC236}">
                <a16:creationId xmlns:a16="http://schemas.microsoft.com/office/drawing/2014/main" id="{4243D513-B67D-4F8B-A95F-2CDB179A9FDB}"/>
              </a:ext>
            </a:extLst>
          </p:cNvPr>
          <p:cNvSpPr>
            <a:spLocks noGrp="1"/>
          </p:cNvSpPr>
          <p:nvPr>
            <p:ph type="subTitle" idx="1"/>
          </p:nvPr>
        </p:nvSpPr>
        <p:spPr>
          <a:xfrm>
            <a:off x="2006832" y="213684"/>
            <a:ext cx="6729818" cy="905897"/>
          </a:xfrm>
        </p:spPr>
        <p:txBody>
          <a:bodyPr anchor="b">
            <a:normAutofit/>
          </a:bodyPr>
          <a:lstStyle/>
          <a:p>
            <a:pPr>
              <a:spcAft>
                <a:spcPts val="800"/>
              </a:spcAft>
            </a:pPr>
            <a:r>
              <a:rPr lang="en-US"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Hasil </a:t>
            </a:r>
            <a:r>
              <a:rPr lang="en-US" sz="2000" b="1"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Penelitian</a:t>
            </a:r>
            <a:r>
              <a:rPr lang="en-US"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en-ID"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Lembaga </a:t>
            </a:r>
            <a:r>
              <a:rPr lang="en-ID" sz="2000" b="1"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Penelitian</a:t>
            </a:r>
            <a:r>
              <a:rPr lang="en-ID"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Masyarakat </a:t>
            </a:r>
            <a:r>
              <a:rPr lang="en-ID" sz="2000" b="1"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Milenium</a:t>
            </a:r>
            <a:endParaRPr lang="en-ID" sz="2000" dirty="0"/>
          </a:p>
        </p:txBody>
      </p:sp>
      <p:grpSp>
        <p:nvGrpSpPr>
          <p:cNvPr id="51" name="Group 50">
            <a:extLst>
              <a:ext uri="{FF2B5EF4-FFF2-40B4-BE49-F238E27FC236}">
                <a16:creationId xmlns:a16="http://schemas.microsoft.com/office/drawing/2014/main" id="{5CA4BCD1-F813-4A68-8727-7A3DE67AC5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31480" y="1075612"/>
            <a:ext cx="1128382" cy="847206"/>
            <a:chOff x="7393391" y="1075612"/>
            <a:chExt cx="1128382" cy="847206"/>
          </a:xfrm>
        </p:grpSpPr>
        <p:sp>
          <p:nvSpPr>
            <p:cNvPr id="52"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393391" y="1327438"/>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53"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1281" y="1075612"/>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pic>
        <p:nvPicPr>
          <p:cNvPr id="15" name="Picture 14">
            <a:extLst>
              <a:ext uri="{FF2B5EF4-FFF2-40B4-BE49-F238E27FC236}">
                <a16:creationId xmlns:a16="http://schemas.microsoft.com/office/drawing/2014/main" id="{51DA43C3-BA39-4F99-B561-9C47D5E85E89}"/>
              </a:ext>
            </a:extLst>
          </p:cNvPr>
          <p:cNvPicPr>
            <a:picLocks noChangeAspect="1"/>
          </p:cNvPicPr>
          <p:nvPr/>
        </p:nvPicPr>
        <p:blipFill>
          <a:blip r:embed="rId2"/>
          <a:stretch>
            <a:fillRect/>
          </a:stretch>
        </p:blipFill>
        <p:spPr>
          <a:xfrm>
            <a:off x="7070726" y="2011680"/>
            <a:ext cx="2947933" cy="2933622"/>
          </a:xfrm>
          <a:prstGeom prst="rect">
            <a:avLst/>
          </a:prstGeom>
        </p:spPr>
      </p:pic>
    </p:spTree>
    <p:extLst>
      <p:ext uri="{BB962C8B-B14F-4D97-AF65-F5344CB8AC3E}">
        <p14:creationId xmlns:p14="http://schemas.microsoft.com/office/powerpoint/2010/main" val="24943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5E2910-A743-455D-A103-3671BBF36162}"/>
              </a:ext>
            </a:extLst>
          </p:cNvPr>
          <p:cNvSpPr>
            <a:spLocks noGrp="1"/>
          </p:cNvSpPr>
          <p:nvPr>
            <p:ph type="title"/>
          </p:nvPr>
        </p:nvSpPr>
        <p:spPr>
          <a:xfrm>
            <a:off x="391378" y="320675"/>
            <a:ext cx="11407487" cy="1325563"/>
          </a:xfrm>
        </p:spPr>
        <p:txBody>
          <a:bodyPr>
            <a:normAutofit/>
          </a:bodyPr>
          <a:lstStyle/>
          <a:p>
            <a:r>
              <a:rPr lang="id-ID" sz="2600" b="1">
                <a:solidFill>
                  <a:schemeClr val="bg1"/>
                </a:solidFill>
              </a:rPr>
              <a:t>PENILAIAN WARGA TERHADAP KEADAAN EKONOMI DAN KINERJA PEMERINTAH</a:t>
            </a:r>
            <a:br>
              <a:rPr lang="en-ID" sz="2600" b="1">
                <a:solidFill>
                  <a:schemeClr val="bg1"/>
                </a:solidFill>
              </a:rPr>
            </a:br>
            <a:endParaRPr lang="en-ID" sz="2600">
              <a:solidFill>
                <a:schemeClr val="bg1"/>
              </a:solidFill>
            </a:endParaRPr>
          </a:p>
        </p:txBody>
      </p:sp>
      <p:graphicFrame>
        <p:nvGraphicFramePr>
          <p:cNvPr id="5" name="Content Placeholder 2">
            <a:extLst>
              <a:ext uri="{FF2B5EF4-FFF2-40B4-BE49-F238E27FC236}">
                <a16:creationId xmlns:a16="http://schemas.microsoft.com/office/drawing/2014/main" id="{C75D6FC5-A63C-566B-8530-A2D6460BC797}"/>
              </a:ext>
            </a:extLst>
          </p:cNvPr>
          <p:cNvGraphicFramePr>
            <a:graphicFrameLocks noGrp="1"/>
          </p:cNvGraphicFramePr>
          <p:nvPr>
            <p:ph idx="1"/>
            <p:extLst>
              <p:ext uri="{D42A27DB-BD31-4B8C-83A1-F6EECF244321}">
                <p14:modId xmlns:p14="http://schemas.microsoft.com/office/powerpoint/2010/main" val="2026483234"/>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926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9849F6F-5C4F-4CE0-A9D5-664A5673559A}"/>
              </a:ext>
            </a:extLst>
          </p:cNvPr>
          <p:cNvSpPr>
            <a:spLocks noGrp="1"/>
          </p:cNvSpPr>
          <p:nvPr>
            <p:ph type="title"/>
          </p:nvPr>
        </p:nvSpPr>
        <p:spPr>
          <a:xfrm>
            <a:off x="838200" y="365125"/>
            <a:ext cx="10515600" cy="1325563"/>
          </a:xfrm>
        </p:spPr>
        <p:txBody>
          <a:bodyPr>
            <a:normAutofit fontScale="90000"/>
          </a:bodyPr>
          <a:lstStyle/>
          <a:p>
            <a:r>
              <a:rPr lang="id-ID" dirty="0"/>
              <a:t>Penilaian Terhadap Empat Indikator Keadaan Ekonomi Nasional (%)</a:t>
            </a:r>
            <a:br>
              <a:rPr lang="en-ID" dirty="0"/>
            </a:br>
            <a:endParaRPr lang="en-ID"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6" name="Content Placeholder 5">
            <a:extLst>
              <a:ext uri="{FF2B5EF4-FFF2-40B4-BE49-F238E27FC236}">
                <a16:creationId xmlns:a16="http://schemas.microsoft.com/office/drawing/2014/main" id="{58C140DD-8054-48C3-AA49-677CB27D6FEF}"/>
              </a:ext>
            </a:extLst>
          </p:cNvPr>
          <p:cNvGraphicFramePr>
            <a:graphicFrameLocks noGrp="1"/>
          </p:cNvGraphicFramePr>
          <p:nvPr>
            <p:ph idx="1"/>
            <p:extLst>
              <p:ext uri="{D42A27DB-BD31-4B8C-83A1-F6EECF244321}">
                <p14:modId xmlns:p14="http://schemas.microsoft.com/office/powerpoint/2010/main" val="2414503264"/>
              </p:ext>
            </p:extLst>
          </p:nvPr>
        </p:nvGraphicFramePr>
        <p:xfrm>
          <a:off x="838200" y="1825625"/>
          <a:ext cx="10515600" cy="4667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4061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496B660-EDE8-455A-9337-FF04CE6675C3}"/>
              </a:ext>
            </a:extLst>
          </p:cNvPr>
          <p:cNvSpPr>
            <a:spLocks noGrp="1"/>
          </p:cNvSpPr>
          <p:nvPr>
            <p:ph type="title"/>
          </p:nvPr>
        </p:nvSpPr>
        <p:spPr>
          <a:xfrm>
            <a:off x="838200" y="365125"/>
            <a:ext cx="10515600" cy="1325563"/>
          </a:xfrm>
        </p:spPr>
        <p:txBody>
          <a:bodyPr>
            <a:normAutofit/>
          </a:bodyPr>
          <a:lstStyle/>
          <a:p>
            <a:r>
              <a:rPr lang="id-ID" sz="2800" b="1" dirty="0"/>
              <a:t>Penilaian Terhadap Empat Indikator Keadaan Ekonomi Nasional </a:t>
            </a:r>
            <a:endParaRPr lang="en-ID" sz="2800" b="1" dirty="0"/>
          </a:p>
        </p:txBody>
      </p:sp>
      <p:sp>
        <p:nvSpPr>
          <p:cNvPr id="27"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19F7A6-7F31-4AA4-97B4-92E0A8598C04}"/>
              </a:ext>
            </a:extLst>
          </p:cNvPr>
          <p:cNvSpPr>
            <a:spLocks noGrp="1"/>
          </p:cNvSpPr>
          <p:nvPr>
            <p:ph idx="1"/>
          </p:nvPr>
        </p:nvSpPr>
        <p:spPr>
          <a:xfrm>
            <a:off x="838200" y="1825625"/>
            <a:ext cx="10515600" cy="4351338"/>
          </a:xfrm>
        </p:spPr>
        <p:txBody>
          <a:bodyPr>
            <a:normAutofit/>
          </a:bodyPr>
          <a:lstStyle/>
          <a:p>
            <a:pPr algn="just"/>
            <a:r>
              <a:rPr lang="en-US" dirty="0"/>
              <a:t>Hasil </a:t>
            </a:r>
            <a:r>
              <a:rPr lang="en-US" dirty="0" err="1"/>
              <a:t>temuan</a:t>
            </a:r>
            <a:r>
              <a:rPr lang="en-US" dirty="0"/>
              <a:t> </a:t>
            </a:r>
            <a:r>
              <a:rPr lang="en-US" dirty="0" err="1"/>
              <a:t>survei</a:t>
            </a:r>
            <a:r>
              <a:rPr lang="en-US" dirty="0"/>
              <a:t> M</a:t>
            </a:r>
            <a:r>
              <a:rPr lang="id-ID" dirty="0"/>
              <a:t>enunjukkan, jika dilihat dari empat isu ekonomi nasional yang ditanyakan dalam survei ini, lapangan pekerjaan dan harga kebutuhan barang pokok merupakan dua isu yang dianggap sulit oleh banyak responden. Responden yang tidak setuju/sangat tidak setuju dengan pernyataan bahwa lapangan pekerjaan semakin banyak tersedia dan harga barang kebutuhan pokok relatif stabil dan terjangkau mencapai 53,8% dan 48,6%.</a:t>
            </a:r>
            <a:r>
              <a:rPr lang="en-US" dirty="0"/>
              <a:t> Banyak </a:t>
            </a:r>
            <a:r>
              <a:rPr lang="en-US" dirty="0" err="1"/>
              <a:t>responden</a:t>
            </a:r>
            <a:r>
              <a:rPr lang="en-US" dirty="0"/>
              <a:t> juga yang </a:t>
            </a:r>
            <a:r>
              <a:rPr lang="en-US" dirty="0" err="1"/>
              <a:t>tidak</a:t>
            </a:r>
            <a:r>
              <a:rPr lang="en-US" dirty="0"/>
              <a:t> </a:t>
            </a:r>
            <a:r>
              <a:rPr lang="en-US" dirty="0" err="1"/>
              <a:t>setuju</a:t>
            </a:r>
            <a:r>
              <a:rPr lang="en-US" dirty="0"/>
              <a:t> </a:t>
            </a:r>
            <a:r>
              <a:rPr lang="en-US" dirty="0" err="1"/>
              <a:t>bahwa</a:t>
            </a:r>
            <a:r>
              <a:rPr lang="en-US" dirty="0"/>
              <a:t> </a:t>
            </a:r>
            <a:r>
              <a:rPr lang="en-US" dirty="0" err="1"/>
              <a:t>daya</a:t>
            </a:r>
            <a:r>
              <a:rPr lang="en-US" dirty="0"/>
              <a:t> </a:t>
            </a:r>
            <a:r>
              <a:rPr lang="en-US" dirty="0" err="1"/>
              <a:t>Beli</a:t>
            </a:r>
            <a:r>
              <a:rPr lang="en-US" dirty="0"/>
              <a:t> </a:t>
            </a:r>
            <a:r>
              <a:rPr lang="en-US" dirty="0" err="1"/>
              <a:t>masyarakat</a:t>
            </a:r>
            <a:r>
              <a:rPr lang="en-US" dirty="0"/>
              <a:t> </a:t>
            </a:r>
            <a:r>
              <a:rPr lang="en-US" dirty="0" err="1"/>
              <a:t>meningkat</a:t>
            </a:r>
            <a:r>
              <a:rPr lang="en-US" dirty="0"/>
              <a:t>, dan </a:t>
            </a:r>
            <a:r>
              <a:rPr lang="en-US" dirty="0" err="1"/>
              <a:t>banyak</a:t>
            </a:r>
            <a:r>
              <a:rPr lang="en-US" dirty="0"/>
              <a:t> yang </a:t>
            </a:r>
            <a:r>
              <a:rPr lang="en-US" dirty="0" err="1"/>
              <a:t>setuju</a:t>
            </a:r>
            <a:r>
              <a:rPr lang="en-US" dirty="0"/>
              <a:t> </a:t>
            </a:r>
            <a:r>
              <a:rPr lang="en-US" dirty="0" err="1"/>
              <a:t>bahwa</a:t>
            </a:r>
            <a:r>
              <a:rPr lang="en-US" dirty="0"/>
              <a:t> </a:t>
            </a:r>
            <a:r>
              <a:rPr lang="en-US" dirty="0" err="1"/>
              <a:t>kemiskinan</a:t>
            </a:r>
            <a:r>
              <a:rPr lang="en-US" dirty="0"/>
              <a:t> </a:t>
            </a:r>
            <a:r>
              <a:rPr lang="en-US" dirty="0" err="1"/>
              <a:t>meningkat</a:t>
            </a:r>
            <a:r>
              <a:rPr lang="en-US" dirty="0"/>
              <a:t>. </a:t>
            </a:r>
            <a:endParaRPr lang="en-ID" dirty="0"/>
          </a:p>
          <a:p>
            <a:endParaRPr lang="en-ID" dirty="0"/>
          </a:p>
        </p:txBody>
      </p:sp>
    </p:spTree>
    <p:extLst>
      <p:ext uri="{BB962C8B-B14F-4D97-AF65-F5344CB8AC3E}">
        <p14:creationId xmlns:p14="http://schemas.microsoft.com/office/powerpoint/2010/main" val="762214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6">
            <a:extLst>
              <a:ext uri="{FF2B5EF4-FFF2-40B4-BE49-F238E27FC236}">
                <a16:creationId xmlns:a16="http://schemas.microsoft.com/office/drawing/2014/main" id="{F0DCC097-1DB8-4B6D-85D0-6FBA0E1CA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E0B58608-23C8-4441-994D-C6823EEE1D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2083506"/>
          </a:xfrm>
          <a:custGeom>
            <a:avLst/>
            <a:gdLst>
              <a:gd name="connsiteX0" fmla="*/ 0 w 12191999"/>
              <a:gd name="connsiteY0" fmla="*/ 0 h 2083506"/>
              <a:gd name="connsiteX1" fmla="*/ 9429748 w 12191999"/>
              <a:gd name="connsiteY1" fmla="*/ 0 h 2083506"/>
              <a:gd name="connsiteX2" fmla="*/ 9429748 w 12191999"/>
              <a:gd name="connsiteY2" fmla="*/ 1 h 2083506"/>
              <a:gd name="connsiteX3" fmla="*/ 12191999 w 12191999"/>
              <a:gd name="connsiteY3" fmla="*/ 1 h 2083506"/>
              <a:gd name="connsiteX4" fmla="*/ 12191999 w 12191999"/>
              <a:gd name="connsiteY4" fmla="*/ 1164372 h 2083506"/>
              <a:gd name="connsiteX5" fmla="*/ 12147852 w 12191999"/>
              <a:gd name="connsiteY5" fmla="*/ 1163783 h 2083506"/>
              <a:gd name="connsiteX6" fmla="*/ 11993604 w 12191999"/>
              <a:gd name="connsiteY6" fmla="*/ 1153496 h 2083506"/>
              <a:gd name="connsiteX7" fmla="*/ 11865319 w 12191999"/>
              <a:gd name="connsiteY7" fmla="*/ 1176624 h 2083506"/>
              <a:gd name="connsiteX8" fmla="*/ 11718353 w 12191999"/>
              <a:gd name="connsiteY8" fmla="*/ 1209136 h 2083506"/>
              <a:gd name="connsiteX9" fmla="*/ 11609067 w 12191999"/>
              <a:gd name="connsiteY9" fmla="*/ 1218512 h 2083506"/>
              <a:gd name="connsiteX10" fmla="*/ 11545958 w 12191999"/>
              <a:gd name="connsiteY10" fmla="*/ 1240430 h 2083506"/>
              <a:gd name="connsiteX11" fmla="*/ 11445770 w 12191999"/>
              <a:gd name="connsiteY11" fmla="*/ 1225780 h 2083506"/>
              <a:gd name="connsiteX12" fmla="*/ 11398842 w 12191999"/>
              <a:gd name="connsiteY12" fmla="*/ 1227250 h 2083506"/>
              <a:gd name="connsiteX13" fmla="*/ 11240093 w 12191999"/>
              <a:gd name="connsiteY13" fmla="*/ 1266797 h 2083506"/>
              <a:gd name="connsiteX14" fmla="*/ 11141364 w 12191999"/>
              <a:gd name="connsiteY14" fmla="*/ 1288059 h 2083506"/>
              <a:gd name="connsiteX15" fmla="*/ 11015396 w 12191999"/>
              <a:gd name="connsiteY15" fmla="*/ 1353104 h 2083506"/>
              <a:gd name="connsiteX16" fmla="*/ 10973905 w 12191999"/>
              <a:gd name="connsiteY16" fmla="*/ 1365109 h 2083506"/>
              <a:gd name="connsiteX17" fmla="*/ 10904858 w 12191999"/>
              <a:gd name="connsiteY17" fmla="*/ 1371966 h 2083506"/>
              <a:gd name="connsiteX18" fmla="*/ 10827883 w 12191999"/>
              <a:gd name="connsiteY18" fmla="*/ 1410270 h 2083506"/>
              <a:gd name="connsiteX19" fmla="*/ 10690996 w 12191999"/>
              <a:gd name="connsiteY19" fmla="*/ 1426394 h 2083506"/>
              <a:gd name="connsiteX20" fmla="*/ 10624461 w 12191999"/>
              <a:gd name="connsiteY20" fmla="*/ 1444283 h 2083506"/>
              <a:gd name="connsiteX21" fmla="*/ 10517208 w 12191999"/>
              <a:gd name="connsiteY21" fmla="*/ 1478947 h 2083506"/>
              <a:gd name="connsiteX22" fmla="*/ 10497937 w 12191999"/>
              <a:gd name="connsiteY22" fmla="*/ 1469831 h 2083506"/>
              <a:gd name="connsiteX23" fmla="*/ 10471201 w 12191999"/>
              <a:gd name="connsiteY23" fmla="*/ 1486037 h 2083506"/>
              <a:gd name="connsiteX24" fmla="*/ 10448263 w 12191999"/>
              <a:gd name="connsiteY24" fmla="*/ 1478223 h 2083506"/>
              <a:gd name="connsiteX25" fmla="*/ 10388089 w 12191999"/>
              <a:gd name="connsiteY25" fmla="*/ 1507175 h 2083506"/>
              <a:gd name="connsiteX26" fmla="*/ 10333720 w 12191999"/>
              <a:gd name="connsiteY26" fmla="*/ 1515848 h 2083506"/>
              <a:gd name="connsiteX27" fmla="*/ 10104338 w 12191999"/>
              <a:gd name="connsiteY27" fmla="*/ 1569424 h 2083506"/>
              <a:gd name="connsiteX28" fmla="*/ 9910445 w 12191999"/>
              <a:gd name="connsiteY28" fmla="*/ 1632275 h 2083506"/>
              <a:gd name="connsiteX29" fmla="*/ 9770872 w 12191999"/>
              <a:gd name="connsiteY29" fmla="*/ 1688088 h 2083506"/>
              <a:gd name="connsiteX30" fmla="*/ 9733849 w 12191999"/>
              <a:gd name="connsiteY30" fmla="*/ 1700034 h 2083506"/>
              <a:gd name="connsiteX31" fmla="*/ 9703714 w 12191999"/>
              <a:gd name="connsiteY31" fmla="*/ 1730093 h 2083506"/>
              <a:gd name="connsiteX32" fmla="*/ 9698351 w 12191999"/>
              <a:gd name="connsiteY32" fmla="*/ 1730377 h 2083506"/>
              <a:gd name="connsiteX33" fmla="*/ 9632895 w 12191999"/>
              <a:gd name="connsiteY33" fmla="*/ 1736363 h 2083506"/>
              <a:gd name="connsiteX34" fmla="*/ 9569107 w 12191999"/>
              <a:gd name="connsiteY34" fmla="*/ 1741010 h 2083506"/>
              <a:gd name="connsiteX35" fmla="*/ 9536451 w 12191999"/>
              <a:gd name="connsiteY35" fmla="*/ 1755120 h 2083506"/>
              <a:gd name="connsiteX36" fmla="*/ 9529385 w 12191999"/>
              <a:gd name="connsiteY36" fmla="*/ 1757515 h 2083506"/>
              <a:gd name="connsiteX37" fmla="*/ 9498527 w 12191999"/>
              <a:gd name="connsiteY37" fmla="*/ 1753117 h 2083506"/>
              <a:gd name="connsiteX38" fmla="*/ 9436642 w 12191999"/>
              <a:gd name="connsiteY38" fmla="*/ 1755478 h 2083506"/>
              <a:gd name="connsiteX39" fmla="*/ 9429748 w 12191999"/>
              <a:gd name="connsiteY39" fmla="*/ 1756317 h 2083506"/>
              <a:gd name="connsiteX40" fmla="*/ 9429748 w 12191999"/>
              <a:gd name="connsiteY40" fmla="*/ 1768745 h 2083506"/>
              <a:gd name="connsiteX41" fmla="*/ 9425802 w 12191999"/>
              <a:gd name="connsiteY41" fmla="*/ 1769273 h 2083506"/>
              <a:gd name="connsiteX42" fmla="*/ 9349763 w 12191999"/>
              <a:gd name="connsiteY42" fmla="*/ 1776107 h 2083506"/>
              <a:gd name="connsiteX43" fmla="*/ 9256503 w 12191999"/>
              <a:gd name="connsiteY43" fmla="*/ 1800699 h 2083506"/>
              <a:gd name="connsiteX44" fmla="*/ 9222873 w 12191999"/>
              <a:gd name="connsiteY44" fmla="*/ 1803003 h 2083506"/>
              <a:gd name="connsiteX45" fmla="*/ 9224095 w 12191999"/>
              <a:gd name="connsiteY45" fmla="*/ 1807355 h 2083506"/>
              <a:gd name="connsiteX46" fmla="*/ 9211603 w 12191999"/>
              <a:gd name="connsiteY46" fmla="*/ 1807675 h 2083506"/>
              <a:gd name="connsiteX47" fmla="*/ 9183719 w 12191999"/>
              <a:gd name="connsiteY47" fmla="*/ 1807781 h 2083506"/>
              <a:gd name="connsiteX48" fmla="*/ 9100221 w 12191999"/>
              <a:gd name="connsiteY48" fmla="*/ 1808989 h 2083506"/>
              <a:gd name="connsiteX49" fmla="*/ 9077439 w 12191999"/>
              <a:gd name="connsiteY49" fmla="*/ 1817333 h 2083506"/>
              <a:gd name="connsiteX50" fmla="*/ 9055889 w 12191999"/>
              <a:gd name="connsiteY50" fmla="*/ 1817464 h 2083506"/>
              <a:gd name="connsiteX51" fmla="*/ 8930912 w 12191999"/>
              <a:gd name="connsiteY51" fmla="*/ 1828648 h 2083506"/>
              <a:gd name="connsiteX52" fmla="*/ 8913729 w 12191999"/>
              <a:gd name="connsiteY52" fmla="*/ 1829483 h 2083506"/>
              <a:gd name="connsiteX53" fmla="*/ 8904423 w 12191999"/>
              <a:gd name="connsiteY53" fmla="*/ 1833234 h 2083506"/>
              <a:gd name="connsiteX54" fmla="*/ 8871099 w 12191999"/>
              <a:gd name="connsiteY54" fmla="*/ 1833979 h 2083506"/>
              <a:gd name="connsiteX55" fmla="*/ 8869557 w 12191999"/>
              <a:gd name="connsiteY55" fmla="*/ 1836113 h 2083506"/>
              <a:gd name="connsiteX56" fmla="*/ 8760021 w 12191999"/>
              <a:gd name="connsiteY56" fmla="*/ 1854442 h 2083506"/>
              <a:gd name="connsiteX57" fmla="*/ 8741254 w 12191999"/>
              <a:gd name="connsiteY57" fmla="*/ 1857469 h 2083506"/>
              <a:gd name="connsiteX58" fmla="*/ 8725039 w 12191999"/>
              <a:gd name="connsiteY58" fmla="*/ 1856552 h 2083506"/>
              <a:gd name="connsiteX59" fmla="*/ 8635265 w 12191999"/>
              <a:gd name="connsiteY59" fmla="*/ 1859168 h 2083506"/>
              <a:gd name="connsiteX60" fmla="*/ 8613911 w 12191999"/>
              <a:gd name="connsiteY60" fmla="*/ 1857561 h 2083506"/>
              <a:gd name="connsiteX61" fmla="*/ 8604931 w 12191999"/>
              <a:gd name="connsiteY61" fmla="*/ 1854170 h 2083506"/>
              <a:gd name="connsiteX62" fmla="*/ 8570171 w 12191999"/>
              <a:gd name="connsiteY62" fmla="*/ 1860579 h 2083506"/>
              <a:gd name="connsiteX63" fmla="*/ 8516537 w 12191999"/>
              <a:gd name="connsiteY63" fmla="*/ 1864971 h 2083506"/>
              <a:gd name="connsiteX64" fmla="*/ 8491046 w 12191999"/>
              <a:gd name="connsiteY64" fmla="*/ 1868141 h 2083506"/>
              <a:gd name="connsiteX65" fmla="*/ 8470478 w 12191999"/>
              <a:gd name="connsiteY65" fmla="*/ 1866216 h 2083506"/>
              <a:gd name="connsiteX66" fmla="*/ 8353433 w 12191999"/>
              <a:gd name="connsiteY66" fmla="*/ 1865729 h 2083506"/>
              <a:gd name="connsiteX67" fmla="*/ 8347675 w 12191999"/>
              <a:gd name="connsiteY67" fmla="*/ 1865075 h 2083506"/>
              <a:gd name="connsiteX68" fmla="*/ 8343939 w 12191999"/>
              <a:gd name="connsiteY68" fmla="*/ 1865677 h 2083506"/>
              <a:gd name="connsiteX69" fmla="*/ 8221566 w 12191999"/>
              <a:gd name="connsiteY69" fmla="*/ 1881148 h 2083506"/>
              <a:gd name="connsiteX70" fmla="*/ 8066095 w 12191999"/>
              <a:gd name="connsiteY70" fmla="*/ 1919902 h 2083506"/>
              <a:gd name="connsiteX71" fmla="*/ 8044849 w 12191999"/>
              <a:gd name="connsiteY71" fmla="*/ 1916308 h 2083506"/>
              <a:gd name="connsiteX72" fmla="*/ 8041142 w 12191999"/>
              <a:gd name="connsiteY72" fmla="*/ 1915506 h 2083506"/>
              <a:gd name="connsiteX73" fmla="*/ 8022159 w 12191999"/>
              <a:gd name="connsiteY73" fmla="*/ 1911521 h 2083506"/>
              <a:gd name="connsiteX74" fmla="*/ 7944932 w 12191999"/>
              <a:gd name="connsiteY74" fmla="*/ 1917265 h 2083506"/>
              <a:gd name="connsiteX75" fmla="*/ 7879011 w 12191999"/>
              <a:gd name="connsiteY75" fmla="*/ 1928570 h 2083506"/>
              <a:gd name="connsiteX76" fmla="*/ 7865529 w 12191999"/>
              <a:gd name="connsiteY76" fmla="*/ 1934399 h 2083506"/>
              <a:gd name="connsiteX77" fmla="*/ 7774801 w 12191999"/>
              <a:gd name="connsiteY77" fmla="*/ 1947969 h 2083506"/>
              <a:gd name="connsiteX78" fmla="*/ 7748398 w 12191999"/>
              <a:gd name="connsiteY78" fmla="*/ 1955982 h 2083506"/>
              <a:gd name="connsiteX79" fmla="*/ 7740684 w 12191999"/>
              <a:gd name="connsiteY79" fmla="*/ 1955717 h 2083506"/>
              <a:gd name="connsiteX80" fmla="*/ 7712976 w 12191999"/>
              <a:gd name="connsiteY80" fmla="*/ 1960442 h 2083506"/>
              <a:gd name="connsiteX81" fmla="*/ 7699956 w 12191999"/>
              <a:gd name="connsiteY81" fmla="*/ 1966104 h 2083506"/>
              <a:gd name="connsiteX82" fmla="*/ 7684158 w 12191999"/>
              <a:gd name="connsiteY82" fmla="*/ 1962927 h 2083506"/>
              <a:gd name="connsiteX83" fmla="*/ 7643109 w 12191999"/>
              <a:gd name="connsiteY83" fmla="*/ 1964400 h 2083506"/>
              <a:gd name="connsiteX84" fmla="*/ 7630180 w 12191999"/>
              <a:gd name="connsiteY84" fmla="*/ 1970266 h 2083506"/>
              <a:gd name="connsiteX85" fmla="*/ 7609131 w 12191999"/>
              <a:gd name="connsiteY85" fmla="*/ 1971774 h 2083506"/>
              <a:gd name="connsiteX86" fmla="*/ 7555555 w 12191999"/>
              <a:gd name="connsiteY86" fmla="*/ 1969491 h 2083506"/>
              <a:gd name="connsiteX87" fmla="*/ 7520919 w 12191999"/>
              <a:gd name="connsiteY87" fmla="*/ 1970177 h 2083506"/>
              <a:gd name="connsiteX88" fmla="*/ 7456258 w 12191999"/>
              <a:gd name="connsiteY88" fmla="*/ 1960468 h 2083506"/>
              <a:gd name="connsiteX89" fmla="*/ 7393047 w 12191999"/>
              <a:gd name="connsiteY89" fmla="*/ 1952408 h 2083506"/>
              <a:gd name="connsiteX90" fmla="*/ 7199912 w 12191999"/>
              <a:gd name="connsiteY90" fmla="*/ 1959913 h 2083506"/>
              <a:gd name="connsiteX91" fmla="*/ 7146774 w 12191999"/>
              <a:gd name="connsiteY91" fmla="*/ 1956641 h 2083506"/>
              <a:gd name="connsiteX92" fmla="*/ 7122244 w 12191999"/>
              <a:gd name="connsiteY92" fmla="*/ 1953891 h 2083506"/>
              <a:gd name="connsiteX93" fmla="*/ 7032241 w 12191999"/>
              <a:gd name="connsiteY93" fmla="*/ 1962723 h 2083506"/>
              <a:gd name="connsiteX94" fmla="*/ 6941492 w 12191999"/>
              <a:gd name="connsiteY94" fmla="*/ 1976868 h 2083506"/>
              <a:gd name="connsiteX95" fmla="*/ 6906514 w 12191999"/>
              <a:gd name="connsiteY95" fmla="*/ 1968589 h 2083506"/>
              <a:gd name="connsiteX96" fmla="*/ 6826395 w 12191999"/>
              <a:gd name="connsiteY96" fmla="*/ 1974141 h 2083506"/>
              <a:gd name="connsiteX97" fmla="*/ 6716431 w 12191999"/>
              <a:gd name="connsiteY97" fmla="*/ 2004297 h 2083506"/>
              <a:gd name="connsiteX98" fmla="*/ 6569607 w 12191999"/>
              <a:gd name="connsiteY98" fmla="*/ 2015496 h 2083506"/>
              <a:gd name="connsiteX99" fmla="*/ 6561430 w 12191999"/>
              <a:gd name="connsiteY99" fmla="*/ 2020996 h 2083506"/>
              <a:gd name="connsiteX100" fmla="*/ 6549371 w 12191999"/>
              <a:gd name="connsiteY100" fmla="*/ 2024747 h 2083506"/>
              <a:gd name="connsiteX101" fmla="*/ 6547040 w 12191999"/>
              <a:gd name="connsiteY101" fmla="*/ 2024474 h 2083506"/>
              <a:gd name="connsiteX102" fmla="*/ 6530482 w 12191999"/>
              <a:gd name="connsiteY102" fmla="*/ 2026659 h 2083506"/>
              <a:gd name="connsiteX103" fmla="*/ 6528565 w 12191999"/>
              <a:gd name="connsiteY103" fmla="*/ 2028600 h 2083506"/>
              <a:gd name="connsiteX104" fmla="*/ 6517741 w 12191999"/>
              <a:gd name="connsiteY104" fmla="*/ 2030558 h 2083506"/>
              <a:gd name="connsiteX105" fmla="*/ 6497855 w 12191999"/>
              <a:gd name="connsiteY105" fmla="*/ 2035650 h 2083506"/>
              <a:gd name="connsiteX106" fmla="*/ 6492785 w 12191999"/>
              <a:gd name="connsiteY106" fmla="*/ 2035444 h 2083506"/>
              <a:gd name="connsiteX107" fmla="*/ 6460692 w 12191999"/>
              <a:gd name="connsiteY107" fmla="*/ 2041321 h 2083506"/>
              <a:gd name="connsiteX108" fmla="*/ 6459609 w 12191999"/>
              <a:gd name="connsiteY108" fmla="*/ 2040851 h 2083506"/>
              <a:gd name="connsiteX109" fmla="*/ 6447765 w 12191999"/>
              <a:gd name="connsiteY109" fmla="*/ 2040102 h 2083506"/>
              <a:gd name="connsiteX110" fmla="*/ 6426590 w 12191999"/>
              <a:gd name="connsiteY110" fmla="*/ 2039928 h 2083506"/>
              <a:gd name="connsiteX111" fmla="*/ 6401693 w 12191999"/>
              <a:gd name="connsiteY111" fmla="*/ 2033537 h 2083506"/>
              <a:gd name="connsiteX112" fmla="*/ 6387141 w 12191999"/>
              <a:gd name="connsiteY112" fmla="*/ 2033161 h 2083506"/>
              <a:gd name="connsiteX113" fmla="*/ 6357846 w 12191999"/>
              <a:gd name="connsiteY113" fmla="*/ 2036782 h 2083506"/>
              <a:gd name="connsiteX114" fmla="*/ 6342914 w 12191999"/>
              <a:gd name="connsiteY114" fmla="*/ 2037585 h 2083506"/>
              <a:gd name="connsiteX115" fmla="*/ 6336300 w 12191999"/>
              <a:gd name="connsiteY115" fmla="*/ 2038781 h 2083506"/>
              <a:gd name="connsiteX116" fmla="*/ 6317178 w 12191999"/>
              <a:gd name="connsiteY116" fmla="*/ 2038968 h 2083506"/>
              <a:gd name="connsiteX117" fmla="*/ 6161427 w 12191999"/>
              <a:gd name="connsiteY117" fmla="*/ 2047338 h 2083506"/>
              <a:gd name="connsiteX118" fmla="*/ 6097339 w 12191999"/>
              <a:gd name="connsiteY118" fmla="*/ 2082438 h 2083506"/>
              <a:gd name="connsiteX119" fmla="*/ 6079059 w 12191999"/>
              <a:gd name="connsiteY119" fmla="*/ 2081299 h 2083506"/>
              <a:gd name="connsiteX120" fmla="*/ 5998439 w 12191999"/>
              <a:gd name="connsiteY120" fmla="*/ 2070958 h 2083506"/>
              <a:gd name="connsiteX121" fmla="*/ 5904290 w 12191999"/>
              <a:gd name="connsiteY121" fmla="*/ 2070255 h 2083506"/>
              <a:gd name="connsiteX122" fmla="*/ 5814867 w 12191999"/>
              <a:gd name="connsiteY122" fmla="*/ 2079032 h 2083506"/>
              <a:gd name="connsiteX123" fmla="*/ 5725743 w 12191999"/>
              <a:gd name="connsiteY123" fmla="*/ 2070558 h 2083506"/>
              <a:gd name="connsiteX124" fmla="*/ 5650546 w 12191999"/>
              <a:gd name="connsiteY124" fmla="*/ 2052412 h 2083506"/>
              <a:gd name="connsiteX125" fmla="*/ 5581284 w 12191999"/>
              <a:gd name="connsiteY125" fmla="*/ 2023175 h 2083506"/>
              <a:gd name="connsiteX126" fmla="*/ 5572593 w 12191999"/>
              <a:gd name="connsiteY126" fmla="*/ 2018391 h 2083506"/>
              <a:gd name="connsiteX127" fmla="*/ 5548580 w 12191999"/>
              <a:gd name="connsiteY127" fmla="*/ 2016951 h 2083506"/>
              <a:gd name="connsiteX128" fmla="*/ 5471173 w 12191999"/>
              <a:gd name="connsiteY128" fmla="*/ 2018786 h 2083506"/>
              <a:gd name="connsiteX129" fmla="*/ 5340320 w 12191999"/>
              <a:gd name="connsiteY129" fmla="*/ 2037611 h 2083506"/>
              <a:gd name="connsiteX130" fmla="*/ 5254376 w 12191999"/>
              <a:gd name="connsiteY130" fmla="*/ 2042928 h 2083506"/>
              <a:gd name="connsiteX131" fmla="*/ 5258035 w 12191999"/>
              <a:gd name="connsiteY131" fmla="*/ 2035649 h 2083506"/>
              <a:gd name="connsiteX132" fmla="*/ 5230622 w 12191999"/>
              <a:gd name="connsiteY132" fmla="*/ 2024576 h 2083506"/>
              <a:gd name="connsiteX133" fmla="*/ 5026203 w 12191999"/>
              <a:gd name="connsiteY133" fmla="*/ 2030162 h 2083506"/>
              <a:gd name="connsiteX134" fmla="*/ 4973988 w 12191999"/>
              <a:gd name="connsiteY134" fmla="*/ 2026668 h 2083506"/>
              <a:gd name="connsiteX135" fmla="*/ 4928030 w 12191999"/>
              <a:gd name="connsiteY135" fmla="*/ 2033642 h 2083506"/>
              <a:gd name="connsiteX136" fmla="*/ 4908970 w 12191999"/>
              <a:gd name="connsiteY136" fmla="*/ 2030033 h 2083506"/>
              <a:gd name="connsiteX137" fmla="*/ 4905679 w 12191999"/>
              <a:gd name="connsiteY137" fmla="*/ 2029300 h 2083506"/>
              <a:gd name="connsiteX138" fmla="*/ 4892525 w 12191999"/>
              <a:gd name="connsiteY138" fmla="*/ 2028768 h 2083506"/>
              <a:gd name="connsiteX139" fmla="*/ 4888818 w 12191999"/>
              <a:gd name="connsiteY139" fmla="*/ 2025619 h 2083506"/>
              <a:gd name="connsiteX140" fmla="*/ 4869018 w 12191999"/>
              <a:gd name="connsiteY140" fmla="*/ 2022668 h 2083506"/>
              <a:gd name="connsiteX141" fmla="*/ 4844804 w 12191999"/>
              <a:gd name="connsiteY141" fmla="*/ 2022527 h 2083506"/>
              <a:gd name="connsiteX142" fmla="*/ 4758778 w 12191999"/>
              <a:gd name="connsiteY142" fmla="*/ 2021694 h 2083506"/>
              <a:gd name="connsiteX143" fmla="*/ 4744748 w 12191999"/>
              <a:gd name="connsiteY143" fmla="*/ 2023396 h 2083506"/>
              <a:gd name="connsiteX144" fmla="*/ 4698956 w 12191999"/>
              <a:gd name="connsiteY144" fmla="*/ 2020558 h 2083506"/>
              <a:gd name="connsiteX145" fmla="*/ 4658147 w 12191999"/>
              <a:gd name="connsiteY145" fmla="*/ 2019920 h 2083506"/>
              <a:gd name="connsiteX146" fmla="*/ 4631706 w 12191999"/>
              <a:gd name="connsiteY146" fmla="*/ 2021274 h 2083506"/>
              <a:gd name="connsiteX147" fmla="*/ 4624776 w 12191999"/>
              <a:gd name="connsiteY147" fmla="*/ 2020152 h 2083506"/>
              <a:gd name="connsiteX148" fmla="*/ 4598150 w 12191999"/>
              <a:gd name="connsiteY148" fmla="*/ 2019429 h 2083506"/>
              <a:gd name="connsiteX149" fmla="*/ 4584588 w 12191999"/>
              <a:gd name="connsiteY149" fmla="*/ 2021092 h 2083506"/>
              <a:gd name="connsiteX150" fmla="*/ 4571203 w 12191999"/>
              <a:gd name="connsiteY150" fmla="*/ 2017263 h 2083506"/>
              <a:gd name="connsiteX151" fmla="*/ 4567930 w 12191999"/>
              <a:gd name="connsiteY151" fmla="*/ 2014458 h 2083506"/>
              <a:gd name="connsiteX152" fmla="*/ 4548984 w 12191999"/>
              <a:gd name="connsiteY152" fmla="*/ 2015717 h 2083506"/>
              <a:gd name="connsiteX153" fmla="*/ 4533451 w 12191999"/>
              <a:gd name="connsiteY153" fmla="*/ 2012976 h 2083506"/>
              <a:gd name="connsiteX154" fmla="*/ 4519910 w 12191999"/>
              <a:gd name="connsiteY154" fmla="*/ 2014768 h 2083506"/>
              <a:gd name="connsiteX155" fmla="*/ 4514290 w 12191999"/>
              <a:gd name="connsiteY155" fmla="*/ 2014364 h 2083506"/>
              <a:gd name="connsiteX156" fmla="*/ 4500320 w 12191999"/>
              <a:gd name="connsiteY156" fmla="*/ 2013007 h 2083506"/>
              <a:gd name="connsiteX157" fmla="*/ 4476219 w 12191999"/>
              <a:gd name="connsiteY157" fmla="*/ 2009993 h 2083506"/>
              <a:gd name="connsiteX158" fmla="*/ 4468701 w 12191999"/>
              <a:gd name="connsiteY158" fmla="*/ 2009574 h 2083506"/>
              <a:gd name="connsiteX159" fmla="*/ 4452333 w 12191999"/>
              <a:gd name="connsiteY159" fmla="*/ 2004964 h 2083506"/>
              <a:gd name="connsiteX160" fmla="*/ 4420644 w 12191999"/>
              <a:gd name="connsiteY160" fmla="*/ 2001021 h 2083506"/>
              <a:gd name="connsiteX161" fmla="*/ 4364856 w 12191999"/>
              <a:gd name="connsiteY161" fmla="*/ 1987267 h 2083506"/>
              <a:gd name="connsiteX162" fmla="*/ 4332062 w 12191999"/>
              <a:gd name="connsiteY162" fmla="*/ 1980703 h 2083506"/>
              <a:gd name="connsiteX163" fmla="*/ 4309876 w 12191999"/>
              <a:gd name="connsiteY163" fmla="*/ 1974653 h 2083506"/>
              <a:gd name="connsiteX164" fmla="*/ 4244391 w 12191999"/>
              <a:gd name="connsiteY164" fmla="*/ 1966109 h 2083506"/>
              <a:gd name="connsiteX165" fmla="*/ 4132071 w 12191999"/>
              <a:gd name="connsiteY165" fmla="*/ 1954813 h 2083506"/>
              <a:gd name="connsiteX166" fmla="*/ 4109069 w 12191999"/>
              <a:gd name="connsiteY166" fmla="*/ 1951778 h 2083506"/>
              <a:gd name="connsiteX167" fmla="*/ 4092908 w 12191999"/>
              <a:gd name="connsiteY167" fmla="*/ 1946662 h 2083506"/>
              <a:gd name="connsiteX168" fmla="*/ 4092306 w 12191999"/>
              <a:gd name="connsiteY168" fmla="*/ 1943291 h 2083506"/>
              <a:gd name="connsiteX169" fmla="*/ 4080234 w 12191999"/>
              <a:gd name="connsiteY169" fmla="*/ 1941219 h 2083506"/>
              <a:gd name="connsiteX170" fmla="*/ 4077778 w 12191999"/>
              <a:gd name="connsiteY170" fmla="*/ 1940145 h 2083506"/>
              <a:gd name="connsiteX171" fmla="*/ 4062936 w 12191999"/>
              <a:gd name="connsiteY171" fmla="*/ 1934506 h 2083506"/>
              <a:gd name="connsiteX172" fmla="*/ 4012506 w 12191999"/>
              <a:gd name="connsiteY172" fmla="*/ 1935475 h 2083506"/>
              <a:gd name="connsiteX173" fmla="*/ 3965880 w 12191999"/>
              <a:gd name="connsiteY173" fmla="*/ 1925968 h 2083506"/>
              <a:gd name="connsiteX174" fmla="*/ 3765338 w 12191999"/>
              <a:gd name="connsiteY174" fmla="*/ 1906649 h 2083506"/>
              <a:gd name="connsiteX175" fmla="*/ 3749493 w 12191999"/>
              <a:gd name="connsiteY175" fmla="*/ 1893071 h 2083506"/>
              <a:gd name="connsiteX176" fmla="*/ 3672704 w 12191999"/>
              <a:gd name="connsiteY176" fmla="*/ 1881383 h 2083506"/>
              <a:gd name="connsiteX177" fmla="*/ 3530082 w 12191999"/>
              <a:gd name="connsiteY177" fmla="*/ 1883187 h 2083506"/>
              <a:gd name="connsiteX178" fmla="*/ 3387664 w 12191999"/>
              <a:gd name="connsiteY178" fmla="*/ 1862579 h 2083506"/>
              <a:gd name="connsiteX179" fmla="*/ 3371681 w 12191999"/>
              <a:gd name="connsiteY179" fmla="*/ 1865293 h 2083506"/>
              <a:gd name="connsiteX180" fmla="*/ 3355305 w 12191999"/>
              <a:gd name="connsiteY180" fmla="*/ 1865842 h 2083506"/>
              <a:gd name="connsiteX181" fmla="*/ 3353790 w 12191999"/>
              <a:gd name="connsiteY181" fmla="*/ 1865158 h 2083506"/>
              <a:gd name="connsiteX182" fmla="*/ 3336210 w 12191999"/>
              <a:gd name="connsiteY182" fmla="*/ 1863564 h 2083506"/>
              <a:gd name="connsiteX183" fmla="*/ 3331381 w 12191999"/>
              <a:gd name="connsiteY183" fmla="*/ 1864716 h 2083506"/>
              <a:gd name="connsiteX184" fmla="*/ 3319012 w 12191999"/>
              <a:gd name="connsiteY184" fmla="*/ 1864093 h 2083506"/>
              <a:gd name="connsiteX185" fmla="*/ 3293818 w 12191999"/>
              <a:gd name="connsiteY185" fmla="*/ 1864135 h 2083506"/>
              <a:gd name="connsiteX186" fmla="*/ 3289881 w 12191999"/>
              <a:gd name="connsiteY186" fmla="*/ 1862954 h 2083506"/>
              <a:gd name="connsiteX187" fmla="*/ 3253090 w 12191999"/>
              <a:gd name="connsiteY187" fmla="*/ 1861164 h 2083506"/>
              <a:gd name="connsiteX188" fmla="*/ 3252949 w 12191999"/>
              <a:gd name="connsiteY188" fmla="*/ 1860574 h 2083506"/>
              <a:gd name="connsiteX189" fmla="*/ 3244187 w 12191999"/>
              <a:gd name="connsiteY189" fmla="*/ 1857604 h 2083506"/>
              <a:gd name="connsiteX190" fmla="*/ 3246570 w 12191999"/>
              <a:gd name="connsiteY190" fmla="*/ 1852946 h 2083506"/>
              <a:gd name="connsiteX191" fmla="*/ 3237810 w 12191999"/>
              <a:gd name="connsiteY191" fmla="*/ 1853064 h 2083506"/>
              <a:gd name="connsiteX192" fmla="*/ 3230822 w 12191999"/>
              <a:gd name="connsiteY192" fmla="*/ 1855474 h 2083506"/>
              <a:gd name="connsiteX193" fmla="*/ 3136549 w 12191999"/>
              <a:gd name="connsiteY193" fmla="*/ 1874037 h 2083506"/>
              <a:gd name="connsiteX194" fmla="*/ 2845754 w 12191999"/>
              <a:gd name="connsiteY194" fmla="*/ 1910932 h 2083506"/>
              <a:gd name="connsiteX195" fmla="*/ 2786878 w 12191999"/>
              <a:gd name="connsiteY195" fmla="*/ 1917162 h 2083506"/>
              <a:gd name="connsiteX196" fmla="*/ 2725298 w 12191999"/>
              <a:gd name="connsiteY196" fmla="*/ 1912340 h 2083506"/>
              <a:gd name="connsiteX197" fmla="*/ 2697754 w 12191999"/>
              <a:gd name="connsiteY197" fmla="*/ 1914863 h 2083506"/>
              <a:gd name="connsiteX198" fmla="*/ 2568063 w 12191999"/>
              <a:gd name="connsiteY198" fmla="*/ 1936283 h 2083506"/>
              <a:gd name="connsiteX199" fmla="*/ 2489784 w 12191999"/>
              <a:gd name="connsiteY199" fmla="*/ 1943720 h 2083506"/>
              <a:gd name="connsiteX200" fmla="*/ 2458978 w 12191999"/>
              <a:gd name="connsiteY200" fmla="*/ 1938095 h 2083506"/>
              <a:gd name="connsiteX201" fmla="*/ 2318712 w 12191999"/>
              <a:gd name="connsiteY201" fmla="*/ 1934474 h 2083506"/>
              <a:gd name="connsiteX202" fmla="*/ 2268709 w 12191999"/>
              <a:gd name="connsiteY202" fmla="*/ 1940521 h 2083506"/>
              <a:gd name="connsiteX203" fmla="*/ 2264080 w 12191999"/>
              <a:gd name="connsiteY203" fmla="*/ 1941232 h 2083506"/>
              <a:gd name="connsiteX204" fmla="*/ 2254684 w 12191999"/>
              <a:gd name="connsiteY204" fmla="*/ 1943524 h 2083506"/>
              <a:gd name="connsiteX205" fmla="*/ 2252523 w 12191999"/>
              <a:gd name="connsiteY205" fmla="*/ 1943004 h 2083506"/>
              <a:gd name="connsiteX206" fmla="*/ 2173350 w 12191999"/>
              <a:gd name="connsiteY206" fmla="*/ 1929202 h 2083506"/>
              <a:gd name="connsiteX207" fmla="*/ 2155266 w 12191999"/>
              <a:gd name="connsiteY207" fmla="*/ 1920267 h 2083506"/>
              <a:gd name="connsiteX208" fmla="*/ 2091013 w 12191999"/>
              <a:gd name="connsiteY208" fmla="*/ 1914631 h 2083506"/>
              <a:gd name="connsiteX209" fmla="*/ 2030712 w 12191999"/>
              <a:gd name="connsiteY209" fmla="*/ 1897690 h 2083506"/>
              <a:gd name="connsiteX210" fmla="*/ 1908838 w 12191999"/>
              <a:gd name="connsiteY210" fmla="*/ 1892222 h 2083506"/>
              <a:gd name="connsiteX211" fmla="*/ 1877796 w 12191999"/>
              <a:gd name="connsiteY211" fmla="*/ 1883887 h 2083506"/>
              <a:gd name="connsiteX212" fmla="*/ 1875824 w 12191999"/>
              <a:gd name="connsiteY212" fmla="*/ 1879265 h 2083506"/>
              <a:gd name="connsiteX213" fmla="*/ 1823048 w 12191999"/>
              <a:gd name="connsiteY213" fmla="*/ 1881064 h 2083506"/>
              <a:gd name="connsiteX214" fmla="*/ 1765736 w 12191999"/>
              <a:gd name="connsiteY214" fmla="*/ 1856578 h 2083506"/>
              <a:gd name="connsiteX215" fmla="*/ 1725669 w 12191999"/>
              <a:gd name="connsiteY215" fmla="*/ 1833744 h 2083506"/>
              <a:gd name="connsiteX216" fmla="*/ 1725216 w 12191999"/>
              <a:gd name="connsiteY216" fmla="*/ 1829447 h 2083506"/>
              <a:gd name="connsiteX217" fmla="*/ 1721485 w 12191999"/>
              <a:gd name="connsiteY217" fmla="*/ 1828960 h 2083506"/>
              <a:gd name="connsiteX218" fmla="*/ 1717786 w 12191999"/>
              <a:gd name="connsiteY218" fmla="*/ 1832224 h 2083506"/>
              <a:gd name="connsiteX219" fmla="*/ 1689907 w 12191999"/>
              <a:gd name="connsiteY219" fmla="*/ 1825425 h 2083506"/>
              <a:gd name="connsiteX220" fmla="*/ 1688093 w 12191999"/>
              <a:gd name="connsiteY220" fmla="*/ 1817391 h 2083506"/>
              <a:gd name="connsiteX221" fmla="*/ 1496789 w 12191999"/>
              <a:gd name="connsiteY221" fmla="*/ 1805297 h 2083506"/>
              <a:gd name="connsiteX222" fmla="*/ 1392839 w 12191999"/>
              <a:gd name="connsiteY222" fmla="*/ 1758649 h 2083506"/>
              <a:gd name="connsiteX223" fmla="*/ 1360872 w 12191999"/>
              <a:gd name="connsiteY223" fmla="*/ 1752441 h 2083506"/>
              <a:gd name="connsiteX224" fmla="*/ 1313885 w 12191999"/>
              <a:gd name="connsiteY224" fmla="*/ 1731785 h 2083506"/>
              <a:gd name="connsiteX225" fmla="*/ 1247665 w 12191999"/>
              <a:gd name="connsiteY225" fmla="*/ 1727765 h 2083506"/>
              <a:gd name="connsiteX226" fmla="*/ 1196850 w 12191999"/>
              <a:gd name="connsiteY226" fmla="*/ 1729622 h 2083506"/>
              <a:gd name="connsiteX227" fmla="*/ 1168728 w 12191999"/>
              <a:gd name="connsiteY227" fmla="*/ 1728550 h 2083506"/>
              <a:gd name="connsiteX228" fmla="*/ 1096918 w 12191999"/>
              <a:gd name="connsiteY228" fmla="*/ 1721485 h 2083506"/>
              <a:gd name="connsiteX229" fmla="*/ 1094082 w 12191999"/>
              <a:gd name="connsiteY229" fmla="*/ 1720113 h 2083506"/>
              <a:gd name="connsiteX230" fmla="*/ 1040782 w 12191999"/>
              <a:gd name="connsiteY230" fmla="*/ 1721762 h 2083506"/>
              <a:gd name="connsiteX231" fmla="*/ 955980 w 12191999"/>
              <a:gd name="connsiteY231" fmla="*/ 1719289 h 2083506"/>
              <a:gd name="connsiteX232" fmla="*/ 926108 w 12191999"/>
              <a:gd name="connsiteY232" fmla="*/ 1715917 h 2083506"/>
              <a:gd name="connsiteX233" fmla="*/ 876049 w 12191999"/>
              <a:gd name="connsiteY233" fmla="*/ 1710422 h 2083506"/>
              <a:gd name="connsiteX234" fmla="*/ 839194 w 12191999"/>
              <a:gd name="connsiteY234" fmla="*/ 1700176 h 2083506"/>
              <a:gd name="connsiteX235" fmla="*/ 797112 w 12191999"/>
              <a:gd name="connsiteY235" fmla="*/ 1698014 h 2083506"/>
              <a:gd name="connsiteX236" fmla="*/ 786610 w 12191999"/>
              <a:gd name="connsiteY236" fmla="*/ 1705455 h 2083506"/>
              <a:gd name="connsiteX237" fmla="*/ 741833 w 12191999"/>
              <a:gd name="connsiteY237" fmla="*/ 1700566 h 2083506"/>
              <a:gd name="connsiteX238" fmla="*/ 673985 w 12191999"/>
              <a:gd name="connsiteY238" fmla="*/ 1692278 h 2083506"/>
              <a:gd name="connsiteX239" fmla="*/ 634665 w 12191999"/>
              <a:gd name="connsiteY239" fmla="*/ 1689550 h 2083506"/>
              <a:gd name="connsiteX240" fmla="*/ 527471 w 12191999"/>
              <a:gd name="connsiteY240" fmla="*/ 1679869 h 2083506"/>
              <a:gd name="connsiteX241" fmla="*/ 420260 w 12191999"/>
              <a:gd name="connsiteY241" fmla="*/ 1668475 h 2083506"/>
              <a:gd name="connsiteX242" fmla="*/ 357630 w 12191999"/>
              <a:gd name="connsiteY242" fmla="*/ 1652142 h 2083506"/>
              <a:gd name="connsiteX243" fmla="*/ 269407 w 12191999"/>
              <a:gd name="connsiteY243" fmla="*/ 1643812 h 2083506"/>
              <a:gd name="connsiteX244" fmla="*/ 254769 w 12191999"/>
              <a:gd name="connsiteY244" fmla="*/ 1641013 h 2083506"/>
              <a:gd name="connsiteX245" fmla="*/ 150763 w 12191999"/>
              <a:gd name="connsiteY245" fmla="*/ 1628143 h 2083506"/>
              <a:gd name="connsiteX246" fmla="*/ 29133 w 12191999"/>
              <a:gd name="connsiteY246" fmla="*/ 1626172 h 2083506"/>
              <a:gd name="connsiteX247" fmla="*/ 0 w 12191999"/>
              <a:gd name="connsiteY247" fmla="*/ 1619589 h 208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Lst>
            <a:rect l="l" t="t" r="r" b="b"/>
            <a:pathLst>
              <a:path w="12191999" h="2083506">
                <a:moveTo>
                  <a:pt x="0" y="0"/>
                </a:moveTo>
                <a:lnTo>
                  <a:pt x="9429748" y="0"/>
                </a:lnTo>
                <a:lnTo>
                  <a:pt x="9429748" y="1"/>
                </a:lnTo>
                <a:lnTo>
                  <a:pt x="12191999" y="1"/>
                </a:lnTo>
                <a:lnTo>
                  <a:pt x="12191999" y="1164372"/>
                </a:lnTo>
                <a:lnTo>
                  <a:pt x="12147852" y="1163783"/>
                </a:lnTo>
                <a:cubicBezTo>
                  <a:pt x="12063101" y="1189107"/>
                  <a:pt x="12045020" y="1156925"/>
                  <a:pt x="11993604" y="1153496"/>
                </a:cubicBezTo>
                <a:cubicBezTo>
                  <a:pt x="11954216" y="1165241"/>
                  <a:pt x="11911195" y="1167350"/>
                  <a:pt x="11865319" y="1176624"/>
                </a:cubicBezTo>
                <a:cubicBezTo>
                  <a:pt x="11822513" y="1184682"/>
                  <a:pt x="11766915" y="1201558"/>
                  <a:pt x="11718353" y="1209136"/>
                </a:cubicBezTo>
                <a:cubicBezTo>
                  <a:pt x="11675379" y="1217463"/>
                  <a:pt x="11638007" y="1216639"/>
                  <a:pt x="11609067" y="1218512"/>
                </a:cubicBezTo>
                <a:cubicBezTo>
                  <a:pt x="11597582" y="1221322"/>
                  <a:pt x="11554280" y="1243577"/>
                  <a:pt x="11545958" y="1240430"/>
                </a:cubicBezTo>
                <a:lnTo>
                  <a:pt x="11445770" y="1225780"/>
                </a:lnTo>
                <a:cubicBezTo>
                  <a:pt x="11425543" y="1230782"/>
                  <a:pt x="11413740" y="1222096"/>
                  <a:pt x="11398842" y="1227250"/>
                </a:cubicBezTo>
                <a:cubicBezTo>
                  <a:pt x="11367060" y="1233093"/>
                  <a:pt x="11269285" y="1263712"/>
                  <a:pt x="11240093" y="1266797"/>
                </a:cubicBezTo>
                <a:cubicBezTo>
                  <a:pt x="11197297" y="1273685"/>
                  <a:pt x="11181311" y="1272682"/>
                  <a:pt x="11141364" y="1288059"/>
                </a:cubicBezTo>
                <a:cubicBezTo>
                  <a:pt x="11099891" y="1305386"/>
                  <a:pt x="11051533" y="1319157"/>
                  <a:pt x="11015396" y="1353104"/>
                </a:cubicBezTo>
                <a:cubicBezTo>
                  <a:pt x="11009424" y="1362217"/>
                  <a:pt x="10992328" y="1361966"/>
                  <a:pt x="10973905" y="1365109"/>
                </a:cubicBezTo>
                <a:cubicBezTo>
                  <a:pt x="10955482" y="1368254"/>
                  <a:pt x="10907369" y="1372817"/>
                  <a:pt x="10904858" y="1371966"/>
                </a:cubicBezTo>
                <a:cubicBezTo>
                  <a:pt x="10880521" y="1379494"/>
                  <a:pt x="10873670" y="1399734"/>
                  <a:pt x="10827883" y="1410270"/>
                </a:cubicBezTo>
                <a:cubicBezTo>
                  <a:pt x="10790248" y="1415655"/>
                  <a:pt x="10724899" y="1420726"/>
                  <a:pt x="10690996" y="1426394"/>
                </a:cubicBezTo>
                <a:cubicBezTo>
                  <a:pt x="10676463" y="1423331"/>
                  <a:pt x="10634514" y="1436908"/>
                  <a:pt x="10624461" y="1444283"/>
                </a:cubicBezTo>
                <a:cubicBezTo>
                  <a:pt x="10601952" y="1468442"/>
                  <a:pt x="10536224" y="1460228"/>
                  <a:pt x="10517208" y="1478947"/>
                </a:cubicBezTo>
                <a:cubicBezTo>
                  <a:pt x="10509508" y="1482271"/>
                  <a:pt x="10505833" y="1468818"/>
                  <a:pt x="10497937" y="1469831"/>
                </a:cubicBezTo>
                <a:lnTo>
                  <a:pt x="10471201" y="1486037"/>
                </a:lnTo>
                <a:lnTo>
                  <a:pt x="10448263" y="1478223"/>
                </a:lnTo>
                <a:lnTo>
                  <a:pt x="10388089" y="1507175"/>
                </a:lnTo>
                <a:cubicBezTo>
                  <a:pt x="10350285" y="1513081"/>
                  <a:pt x="10383281" y="1526586"/>
                  <a:pt x="10333720" y="1515848"/>
                </a:cubicBezTo>
                <a:cubicBezTo>
                  <a:pt x="10286428" y="1526223"/>
                  <a:pt x="10174884" y="1550019"/>
                  <a:pt x="10104338" y="1569424"/>
                </a:cubicBezTo>
                <a:cubicBezTo>
                  <a:pt x="10066963" y="1581564"/>
                  <a:pt x="9967395" y="1605712"/>
                  <a:pt x="9910445" y="1632275"/>
                </a:cubicBezTo>
                <a:cubicBezTo>
                  <a:pt x="9856131" y="1644130"/>
                  <a:pt x="9831118" y="1689967"/>
                  <a:pt x="9770872" y="1688088"/>
                </a:cubicBezTo>
                <a:cubicBezTo>
                  <a:pt x="9769882" y="1691843"/>
                  <a:pt x="9737016" y="1697044"/>
                  <a:pt x="9733849" y="1700034"/>
                </a:cubicBezTo>
                <a:lnTo>
                  <a:pt x="9703714" y="1730093"/>
                </a:lnTo>
                <a:lnTo>
                  <a:pt x="9698351" y="1730377"/>
                </a:lnTo>
                <a:lnTo>
                  <a:pt x="9632895" y="1736363"/>
                </a:lnTo>
                <a:lnTo>
                  <a:pt x="9569107" y="1741010"/>
                </a:lnTo>
                <a:cubicBezTo>
                  <a:pt x="9558961" y="1745882"/>
                  <a:pt x="9548028" y="1750646"/>
                  <a:pt x="9536451" y="1755120"/>
                </a:cubicBezTo>
                <a:lnTo>
                  <a:pt x="9529385" y="1757515"/>
                </a:lnTo>
                <a:lnTo>
                  <a:pt x="9498527" y="1753117"/>
                </a:lnTo>
                <a:lnTo>
                  <a:pt x="9436642" y="1755478"/>
                </a:lnTo>
                <a:lnTo>
                  <a:pt x="9429748" y="1756317"/>
                </a:lnTo>
                <a:lnTo>
                  <a:pt x="9429748" y="1768745"/>
                </a:lnTo>
                <a:lnTo>
                  <a:pt x="9425802" y="1769273"/>
                </a:lnTo>
                <a:cubicBezTo>
                  <a:pt x="9390751" y="1773262"/>
                  <a:pt x="9371406" y="1773457"/>
                  <a:pt x="9349763" y="1776107"/>
                </a:cubicBezTo>
                <a:cubicBezTo>
                  <a:pt x="9314721" y="1782260"/>
                  <a:pt x="9277650" y="1796217"/>
                  <a:pt x="9256503" y="1800699"/>
                </a:cubicBezTo>
                <a:lnTo>
                  <a:pt x="9222873" y="1803003"/>
                </a:lnTo>
                <a:lnTo>
                  <a:pt x="9224095" y="1807355"/>
                </a:lnTo>
                <a:lnTo>
                  <a:pt x="9211603" y="1807675"/>
                </a:lnTo>
                <a:lnTo>
                  <a:pt x="9183719" y="1807781"/>
                </a:lnTo>
                <a:cubicBezTo>
                  <a:pt x="9166319" y="1808439"/>
                  <a:pt x="9117935" y="1807396"/>
                  <a:pt x="9100221" y="1808989"/>
                </a:cubicBezTo>
                <a:cubicBezTo>
                  <a:pt x="9095111" y="1813630"/>
                  <a:pt x="9087224" y="1816160"/>
                  <a:pt x="9077439" y="1817333"/>
                </a:cubicBezTo>
                <a:lnTo>
                  <a:pt x="9055889" y="1817464"/>
                </a:lnTo>
                <a:lnTo>
                  <a:pt x="8930912" y="1828648"/>
                </a:lnTo>
                <a:lnTo>
                  <a:pt x="8913729" y="1829483"/>
                </a:lnTo>
                <a:lnTo>
                  <a:pt x="8904423" y="1833234"/>
                </a:lnTo>
                <a:cubicBezTo>
                  <a:pt x="8897319" y="1833982"/>
                  <a:pt x="8876911" y="1833498"/>
                  <a:pt x="8871099" y="1833979"/>
                </a:cubicBezTo>
                <a:lnTo>
                  <a:pt x="8869557" y="1836113"/>
                </a:lnTo>
                <a:cubicBezTo>
                  <a:pt x="8851043" y="1839524"/>
                  <a:pt x="8781405" y="1850882"/>
                  <a:pt x="8760021" y="1854442"/>
                </a:cubicBezTo>
                <a:cubicBezTo>
                  <a:pt x="8755749" y="1851161"/>
                  <a:pt x="8746183" y="1856343"/>
                  <a:pt x="8741254" y="1857469"/>
                </a:cubicBezTo>
                <a:cubicBezTo>
                  <a:pt x="8740491" y="1855259"/>
                  <a:pt x="8728559" y="1854585"/>
                  <a:pt x="8725039" y="1856552"/>
                </a:cubicBezTo>
                <a:cubicBezTo>
                  <a:pt x="8641157" y="1867333"/>
                  <a:pt x="8683145" y="1845054"/>
                  <a:pt x="8635265" y="1859168"/>
                </a:cubicBezTo>
                <a:cubicBezTo>
                  <a:pt x="8626795" y="1860103"/>
                  <a:pt x="8619931" y="1859212"/>
                  <a:pt x="8613911" y="1857561"/>
                </a:cubicBezTo>
                <a:lnTo>
                  <a:pt x="8604931" y="1854170"/>
                </a:lnTo>
                <a:lnTo>
                  <a:pt x="8570171" y="1860579"/>
                </a:lnTo>
                <a:cubicBezTo>
                  <a:pt x="8553049" y="1862813"/>
                  <a:pt x="8535028" y="1864294"/>
                  <a:pt x="8516537" y="1864971"/>
                </a:cubicBezTo>
                <a:cubicBezTo>
                  <a:pt x="8512388" y="1860455"/>
                  <a:pt x="8497874" y="1866870"/>
                  <a:pt x="8491046" y="1868141"/>
                </a:cubicBezTo>
                <a:cubicBezTo>
                  <a:pt x="8490975" y="1865191"/>
                  <a:pt x="8475847" y="1863778"/>
                  <a:pt x="8470478" y="1866216"/>
                </a:cubicBezTo>
                <a:cubicBezTo>
                  <a:pt x="8357654" y="1876758"/>
                  <a:pt x="8421139" y="1849210"/>
                  <a:pt x="8353433" y="1865729"/>
                </a:cubicBezTo>
                <a:lnTo>
                  <a:pt x="8347675" y="1865075"/>
                </a:lnTo>
                <a:lnTo>
                  <a:pt x="8343939" y="1865677"/>
                </a:lnTo>
                <a:cubicBezTo>
                  <a:pt x="8309852" y="1870841"/>
                  <a:pt x="8272587" y="1875809"/>
                  <a:pt x="8221566" y="1881148"/>
                </a:cubicBezTo>
                <a:cubicBezTo>
                  <a:pt x="8158043" y="1892960"/>
                  <a:pt x="8095547" y="1914042"/>
                  <a:pt x="8066095" y="1919902"/>
                </a:cubicBezTo>
                <a:cubicBezTo>
                  <a:pt x="8058949" y="1919234"/>
                  <a:pt x="8051921" y="1917862"/>
                  <a:pt x="8044849" y="1916308"/>
                </a:cubicBezTo>
                <a:lnTo>
                  <a:pt x="8041142" y="1915506"/>
                </a:lnTo>
                <a:lnTo>
                  <a:pt x="8022159" y="1911521"/>
                </a:lnTo>
                <a:lnTo>
                  <a:pt x="7944932" y="1917265"/>
                </a:lnTo>
                <a:lnTo>
                  <a:pt x="7879011" y="1928570"/>
                </a:lnTo>
                <a:lnTo>
                  <a:pt x="7865529" y="1934399"/>
                </a:lnTo>
                <a:lnTo>
                  <a:pt x="7774801" y="1947969"/>
                </a:lnTo>
                <a:lnTo>
                  <a:pt x="7748398" y="1955982"/>
                </a:lnTo>
                <a:lnTo>
                  <a:pt x="7740684" y="1955717"/>
                </a:lnTo>
                <a:cubicBezTo>
                  <a:pt x="7728362" y="1958584"/>
                  <a:pt x="7714099" y="1968442"/>
                  <a:pt x="7712976" y="1960442"/>
                </a:cubicBezTo>
                <a:lnTo>
                  <a:pt x="7699956" y="1966104"/>
                </a:lnTo>
                <a:lnTo>
                  <a:pt x="7684158" y="1962927"/>
                </a:lnTo>
                <a:cubicBezTo>
                  <a:pt x="7674684" y="1962643"/>
                  <a:pt x="7652105" y="1963177"/>
                  <a:pt x="7643109" y="1964400"/>
                </a:cubicBezTo>
                <a:lnTo>
                  <a:pt x="7630180" y="1970266"/>
                </a:lnTo>
                <a:lnTo>
                  <a:pt x="7609131" y="1971774"/>
                </a:lnTo>
                <a:cubicBezTo>
                  <a:pt x="7596694" y="1971644"/>
                  <a:pt x="7570258" y="1969757"/>
                  <a:pt x="7555555" y="1969491"/>
                </a:cubicBezTo>
                <a:cubicBezTo>
                  <a:pt x="7541460" y="1966540"/>
                  <a:pt x="7530571" y="1964848"/>
                  <a:pt x="7520919" y="1970177"/>
                </a:cubicBezTo>
                <a:cubicBezTo>
                  <a:pt x="7500295" y="1966884"/>
                  <a:pt x="7480780" y="1949401"/>
                  <a:pt x="7456258" y="1960468"/>
                </a:cubicBezTo>
                <a:cubicBezTo>
                  <a:pt x="7434946" y="1957506"/>
                  <a:pt x="7435772" y="1952500"/>
                  <a:pt x="7393047" y="1952408"/>
                </a:cubicBezTo>
                <a:cubicBezTo>
                  <a:pt x="7356520" y="1952860"/>
                  <a:pt x="7236307" y="1958626"/>
                  <a:pt x="7199912" y="1959913"/>
                </a:cubicBezTo>
                <a:cubicBezTo>
                  <a:pt x="7176501" y="1959942"/>
                  <a:pt x="7160098" y="1958343"/>
                  <a:pt x="7146774" y="1956641"/>
                </a:cubicBezTo>
                <a:lnTo>
                  <a:pt x="7122244" y="1953891"/>
                </a:lnTo>
                <a:lnTo>
                  <a:pt x="7032241" y="1962723"/>
                </a:lnTo>
                <a:cubicBezTo>
                  <a:pt x="6997214" y="1965198"/>
                  <a:pt x="6963725" y="1968396"/>
                  <a:pt x="6941492" y="1976868"/>
                </a:cubicBezTo>
                <a:cubicBezTo>
                  <a:pt x="6947015" y="1970398"/>
                  <a:pt x="6923088" y="1965379"/>
                  <a:pt x="6906514" y="1968589"/>
                </a:cubicBezTo>
                <a:cubicBezTo>
                  <a:pt x="6925890" y="1943204"/>
                  <a:pt x="6840983" y="1991464"/>
                  <a:pt x="6826395" y="1974141"/>
                </a:cubicBezTo>
                <a:cubicBezTo>
                  <a:pt x="6825676" y="1990223"/>
                  <a:pt x="6751393" y="2017492"/>
                  <a:pt x="6716431" y="2004297"/>
                </a:cubicBezTo>
                <a:cubicBezTo>
                  <a:pt x="6663167" y="2007518"/>
                  <a:pt x="6625450" y="2020811"/>
                  <a:pt x="6569607" y="2015496"/>
                </a:cubicBezTo>
                <a:cubicBezTo>
                  <a:pt x="6567874" y="2017648"/>
                  <a:pt x="6565034" y="2019449"/>
                  <a:pt x="6561430" y="2020996"/>
                </a:cubicBezTo>
                <a:lnTo>
                  <a:pt x="6549371" y="2024747"/>
                </a:lnTo>
                <a:lnTo>
                  <a:pt x="6547040" y="2024474"/>
                </a:lnTo>
                <a:cubicBezTo>
                  <a:pt x="6537882" y="2024425"/>
                  <a:pt x="6533193" y="2025332"/>
                  <a:pt x="6530482" y="2026659"/>
                </a:cubicBezTo>
                <a:lnTo>
                  <a:pt x="6528565" y="2028600"/>
                </a:lnTo>
                <a:lnTo>
                  <a:pt x="6517741" y="2030558"/>
                </a:lnTo>
                <a:lnTo>
                  <a:pt x="6497855" y="2035650"/>
                </a:lnTo>
                <a:lnTo>
                  <a:pt x="6492785" y="2035444"/>
                </a:lnTo>
                <a:lnTo>
                  <a:pt x="6460692" y="2041321"/>
                </a:lnTo>
                <a:lnTo>
                  <a:pt x="6459609" y="2040851"/>
                </a:lnTo>
                <a:cubicBezTo>
                  <a:pt x="6456451" y="2039933"/>
                  <a:pt x="6452734" y="2039508"/>
                  <a:pt x="6447765" y="2040102"/>
                </a:cubicBezTo>
                <a:cubicBezTo>
                  <a:pt x="6446007" y="2031126"/>
                  <a:pt x="6441093" y="2037380"/>
                  <a:pt x="6426590" y="2039928"/>
                </a:cubicBezTo>
                <a:cubicBezTo>
                  <a:pt x="6423606" y="2033241"/>
                  <a:pt x="6413230" y="2032925"/>
                  <a:pt x="6401693" y="2033537"/>
                </a:cubicBezTo>
                <a:lnTo>
                  <a:pt x="6387141" y="2033161"/>
                </a:lnTo>
                <a:lnTo>
                  <a:pt x="6357846" y="2036782"/>
                </a:lnTo>
                <a:lnTo>
                  <a:pt x="6342914" y="2037585"/>
                </a:lnTo>
                <a:lnTo>
                  <a:pt x="6336300" y="2038781"/>
                </a:lnTo>
                <a:lnTo>
                  <a:pt x="6317178" y="2038968"/>
                </a:lnTo>
                <a:lnTo>
                  <a:pt x="6161427" y="2047338"/>
                </a:lnTo>
                <a:cubicBezTo>
                  <a:pt x="6147824" y="2057658"/>
                  <a:pt x="6118908" y="2077615"/>
                  <a:pt x="6097339" y="2082438"/>
                </a:cubicBezTo>
                <a:cubicBezTo>
                  <a:pt x="6090149" y="2084046"/>
                  <a:pt x="6083776" y="2083972"/>
                  <a:pt x="6079059" y="2081299"/>
                </a:cubicBezTo>
                <a:cubicBezTo>
                  <a:pt x="6063900" y="2082334"/>
                  <a:pt x="6011621" y="2084537"/>
                  <a:pt x="5998439" y="2070958"/>
                </a:cubicBezTo>
                <a:cubicBezTo>
                  <a:pt x="5976443" y="2071759"/>
                  <a:pt x="5925514" y="2069780"/>
                  <a:pt x="5904290" y="2070255"/>
                </a:cubicBezTo>
                <a:cubicBezTo>
                  <a:pt x="5871515" y="2066244"/>
                  <a:pt x="5843986" y="2088249"/>
                  <a:pt x="5814867" y="2079032"/>
                </a:cubicBezTo>
                <a:cubicBezTo>
                  <a:pt x="5792003" y="2070559"/>
                  <a:pt x="5750009" y="2076273"/>
                  <a:pt x="5725743" y="2070558"/>
                </a:cubicBezTo>
                <a:cubicBezTo>
                  <a:pt x="5716432" y="2058355"/>
                  <a:pt x="5667424" y="2047322"/>
                  <a:pt x="5650546" y="2052412"/>
                </a:cubicBezTo>
                <a:cubicBezTo>
                  <a:pt x="5614627" y="2046084"/>
                  <a:pt x="5608108" y="2028306"/>
                  <a:pt x="5581284" y="2023175"/>
                </a:cubicBezTo>
                <a:lnTo>
                  <a:pt x="5572593" y="2018391"/>
                </a:lnTo>
                <a:lnTo>
                  <a:pt x="5548580" y="2016951"/>
                </a:lnTo>
                <a:cubicBezTo>
                  <a:pt x="5523726" y="2017783"/>
                  <a:pt x="5498337" y="2019663"/>
                  <a:pt x="5471173" y="2018786"/>
                </a:cubicBezTo>
                <a:cubicBezTo>
                  <a:pt x="5447687" y="2003020"/>
                  <a:pt x="5353807" y="2022324"/>
                  <a:pt x="5340320" y="2037611"/>
                </a:cubicBezTo>
                <a:cubicBezTo>
                  <a:pt x="5340015" y="2024215"/>
                  <a:pt x="5271937" y="2042455"/>
                  <a:pt x="5254376" y="2042928"/>
                </a:cubicBezTo>
                <a:cubicBezTo>
                  <a:pt x="5248522" y="2043086"/>
                  <a:pt x="5248281" y="2041270"/>
                  <a:pt x="5258035" y="2035649"/>
                </a:cubicBezTo>
                <a:cubicBezTo>
                  <a:pt x="5239374" y="2037214"/>
                  <a:pt x="5220112" y="2030252"/>
                  <a:pt x="5230622" y="2024576"/>
                </a:cubicBezTo>
                <a:cubicBezTo>
                  <a:pt x="5173932" y="2036724"/>
                  <a:pt x="5090262" y="2024645"/>
                  <a:pt x="5026203" y="2030162"/>
                </a:cubicBezTo>
                <a:cubicBezTo>
                  <a:pt x="4991280" y="2016814"/>
                  <a:pt x="5010212" y="2029164"/>
                  <a:pt x="4973988" y="2026668"/>
                </a:cubicBezTo>
                <a:cubicBezTo>
                  <a:pt x="4983896" y="2038955"/>
                  <a:pt x="4930012" y="2019774"/>
                  <a:pt x="4928030" y="2033642"/>
                </a:cubicBezTo>
                <a:cubicBezTo>
                  <a:pt x="4921501" y="2032748"/>
                  <a:pt x="4915238" y="2031445"/>
                  <a:pt x="4908970" y="2030033"/>
                </a:cubicBezTo>
                <a:lnTo>
                  <a:pt x="4905679" y="2029300"/>
                </a:lnTo>
                <a:lnTo>
                  <a:pt x="4892525" y="2028768"/>
                </a:lnTo>
                <a:lnTo>
                  <a:pt x="4888818" y="2025619"/>
                </a:lnTo>
                <a:lnTo>
                  <a:pt x="4869018" y="2022668"/>
                </a:lnTo>
                <a:cubicBezTo>
                  <a:pt x="4861602" y="2022028"/>
                  <a:pt x="4853622" y="2021880"/>
                  <a:pt x="4844804" y="2022527"/>
                </a:cubicBezTo>
                <a:cubicBezTo>
                  <a:pt x="4823110" y="2028022"/>
                  <a:pt x="4789330" y="2021287"/>
                  <a:pt x="4758778" y="2021694"/>
                </a:cubicBezTo>
                <a:lnTo>
                  <a:pt x="4744748" y="2023396"/>
                </a:lnTo>
                <a:lnTo>
                  <a:pt x="4698956" y="2020558"/>
                </a:lnTo>
                <a:cubicBezTo>
                  <a:pt x="4685921" y="2020008"/>
                  <a:pt x="4672392" y="2019718"/>
                  <a:pt x="4658147" y="2019920"/>
                </a:cubicBezTo>
                <a:lnTo>
                  <a:pt x="4631706" y="2021274"/>
                </a:lnTo>
                <a:lnTo>
                  <a:pt x="4624776" y="2020152"/>
                </a:lnTo>
                <a:cubicBezTo>
                  <a:pt x="4612703" y="2020277"/>
                  <a:pt x="4596727" y="2024226"/>
                  <a:pt x="4598150" y="2019429"/>
                </a:cubicBezTo>
                <a:lnTo>
                  <a:pt x="4584588" y="2021092"/>
                </a:lnTo>
                <a:lnTo>
                  <a:pt x="4571203" y="2017263"/>
                </a:lnTo>
                <a:cubicBezTo>
                  <a:pt x="4569736" y="2016374"/>
                  <a:pt x="4568633" y="2015427"/>
                  <a:pt x="4567930" y="2014458"/>
                </a:cubicBezTo>
                <a:lnTo>
                  <a:pt x="4548984" y="2015717"/>
                </a:lnTo>
                <a:lnTo>
                  <a:pt x="4533451" y="2012976"/>
                </a:lnTo>
                <a:lnTo>
                  <a:pt x="4519910" y="2014768"/>
                </a:lnTo>
                <a:lnTo>
                  <a:pt x="4514290" y="2014364"/>
                </a:lnTo>
                <a:lnTo>
                  <a:pt x="4500320" y="2013007"/>
                </a:lnTo>
                <a:cubicBezTo>
                  <a:pt x="4493159" y="2012056"/>
                  <a:pt x="4485144" y="2010910"/>
                  <a:pt x="4476219" y="2009993"/>
                </a:cubicBezTo>
                <a:lnTo>
                  <a:pt x="4468701" y="2009574"/>
                </a:lnTo>
                <a:lnTo>
                  <a:pt x="4452333" y="2004964"/>
                </a:lnTo>
                <a:cubicBezTo>
                  <a:pt x="4440422" y="2001479"/>
                  <a:pt x="4431048" y="1999130"/>
                  <a:pt x="4420644" y="2001021"/>
                </a:cubicBezTo>
                <a:cubicBezTo>
                  <a:pt x="4402911" y="1996519"/>
                  <a:pt x="4390524" y="1983900"/>
                  <a:pt x="4364856" y="1987267"/>
                </a:cubicBezTo>
                <a:cubicBezTo>
                  <a:pt x="4372645" y="1981550"/>
                  <a:pt x="4336350" y="1986575"/>
                  <a:pt x="4332062" y="1980703"/>
                </a:cubicBezTo>
                <a:cubicBezTo>
                  <a:pt x="4330083" y="1975974"/>
                  <a:pt x="4318612" y="1976397"/>
                  <a:pt x="4309876" y="1974653"/>
                </a:cubicBezTo>
                <a:cubicBezTo>
                  <a:pt x="4303650" y="1969824"/>
                  <a:pt x="4259693" y="1965414"/>
                  <a:pt x="4244391" y="1966109"/>
                </a:cubicBezTo>
                <a:cubicBezTo>
                  <a:pt x="4201255" y="1970914"/>
                  <a:pt x="4166558" y="1951471"/>
                  <a:pt x="4132071" y="1954813"/>
                </a:cubicBezTo>
                <a:cubicBezTo>
                  <a:pt x="4123041" y="1954358"/>
                  <a:pt x="4115554" y="1953263"/>
                  <a:pt x="4109069" y="1951778"/>
                </a:cubicBezTo>
                <a:lnTo>
                  <a:pt x="4092908" y="1946662"/>
                </a:lnTo>
                <a:cubicBezTo>
                  <a:pt x="4092707" y="1945539"/>
                  <a:pt x="4092506" y="1944415"/>
                  <a:pt x="4092306" y="1943291"/>
                </a:cubicBezTo>
                <a:lnTo>
                  <a:pt x="4080234" y="1941219"/>
                </a:lnTo>
                <a:lnTo>
                  <a:pt x="4077778" y="1940145"/>
                </a:lnTo>
                <a:cubicBezTo>
                  <a:pt x="4073105" y="1938081"/>
                  <a:pt x="4068339" y="1936119"/>
                  <a:pt x="4062936" y="1934506"/>
                </a:cubicBezTo>
                <a:cubicBezTo>
                  <a:pt x="4048082" y="1947155"/>
                  <a:pt x="4014523" y="1922869"/>
                  <a:pt x="4012506" y="1935475"/>
                </a:cubicBezTo>
                <a:cubicBezTo>
                  <a:pt x="3980228" y="1928812"/>
                  <a:pt x="3986775" y="1942559"/>
                  <a:pt x="3965880" y="1925968"/>
                </a:cubicBezTo>
                <a:cubicBezTo>
                  <a:pt x="3899515" y="1923414"/>
                  <a:pt x="3830855" y="1902158"/>
                  <a:pt x="3765338" y="1906649"/>
                </a:cubicBezTo>
                <a:cubicBezTo>
                  <a:pt x="3780686" y="1902635"/>
                  <a:pt x="3768784" y="1893856"/>
                  <a:pt x="3749493" y="1893071"/>
                </a:cubicBezTo>
                <a:cubicBezTo>
                  <a:pt x="3807776" y="1876857"/>
                  <a:pt x="3656400" y="1898030"/>
                  <a:pt x="3672704" y="1881383"/>
                </a:cubicBezTo>
                <a:cubicBezTo>
                  <a:pt x="3645532" y="1893973"/>
                  <a:pt x="3537791" y="1900656"/>
                  <a:pt x="3530082" y="1883187"/>
                </a:cubicBezTo>
                <a:cubicBezTo>
                  <a:pt x="3479808" y="1875044"/>
                  <a:pt x="3426017" y="1877998"/>
                  <a:pt x="3387664" y="1862579"/>
                </a:cubicBezTo>
                <a:cubicBezTo>
                  <a:pt x="3382649" y="1863935"/>
                  <a:pt x="3377277" y="1864791"/>
                  <a:pt x="3371681" y="1865293"/>
                </a:cubicBezTo>
                <a:lnTo>
                  <a:pt x="3355305" y="1865842"/>
                </a:lnTo>
                <a:lnTo>
                  <a:pt x="3353790" y="1865158"/>
                </a:lnTo>
                <a:cubicBezTo>
                  <a:pt x="3346144" y="1863282"/>
                  <a:pt x="3340687" y="1863057"/>
                  <a:pt x="3336210" y="1863564"/>
                </a:cubicBezTo>
                <a:lnTo>
                  <a:pt x="3331381" y="1864716"/>
                </a:lnTo>
                <a:lnTo>
                  <a:pt x="3319012" y="1864093"/>
                </a:lnTo>
                <a:lnTo>
                  <a:pt x="3293818" y="1864135"/>
                </a:lnTo>
                <a:lnTo>
                  <a:pt x="3289881" y="1862954"/>
                </a:lnTo>
                <a:lnTo>
                  <a:pt x="3253090" y="1861164"/>
                </a:lnTo>
                <a:cubicBezTo>
                  <a:pt x="3253042" y="1860968"/>
                  <a:pt x="3252996" y="1860771"/>
                  <a:pt x="3252949" y="1860574"/>
                </a:cubicBezTo>
                <a:cubicBezTo>
                  <a:pt x="3251799" y="1859213"/>
                  <a:pt x="3249368" y="1858131"/>
                  <a:pt x="3244187" y="1857604"/>
                </a:cubicBezTo>
                <a:cubicBezTo>
                  <a:pt x="3250860" y="1853873"/>
                  <a:pt x="3250577" y="1852999"/>
                  <a:pt x="3246570" y="1852946"/>
                </a:cubicBezTo>
                <a:lnTo>
                  <a:pt x="3237810" y="1853064"/>
                </a:lnTo>
                <a:lnTo>
                  <a:pt x="3230822" y="1855474"/>
                </a:lnTo>
                <a:cubicBezTo>
                  <a:pt x="3206812" y="1862286"/>
                  <a:pt x="3176733" y="1868865"/>
                  <a:pt x="3136549" y="1874037"/>
                </a:cubicBezTo>
                <a:cubicBezTo>
                  <a:pt x="3081163" y="1880168"/>
                  <a:pt x="2902557" y="1900580"/>
                  <a:pt x="2845754" y="1910932"/>
                </a:cubicBezTo>
                <a:cubicBezTo>
                  <a:pt x="2860822" y="1944376"/>
                  <a:pt x="2813389" y="1905358"/>
                  <a:pt x="2786878" y="1917162"/>
                </a:cubicBezTo>
                <a:cubicBezTo>
                  <a:pt x="2766803" y="1917398"/>
                  <a:pt x="2741628" y="1915886"/>
                  <a:pt x="2725298" y="1912340"/>
                </a:cubicBezTo>
                <a:cubicBezTo>
                  <a:pt x="2716680" y="1911427"/>
                  <a:pt x="2707572" y="1911972"/>
                  <a:pt x="2697754" y="1914863"/>
                </a:cubicBezTo>
                <a:cubicBezTo>
                  <a:pt x="2667185" y="1939014"/>
                  <a:pt x="2622149" y="1926211"/>
                  <a:pt x="2568063" y="1936283"/>
                </a:cubicBezTo>
                <a:cubicBezTo>
                  <a:pt x="2552625" y="1932001"/>
                  <a:pt x="2502682" y="1953378"/>
                  <a:pt x="2489784" y="1943720"/>
                </a:cubicBezTo>
                <a:cubicBezTo>
                  <a:pt x="2478524" y="1943155"/>
                  <a:pt x="2467418" y="1949411"/>
                  <a:pt x="2458978" y="1938095"/>
                </a:cubicBezTo>
                <a:cubicBezTo>
                  <a:pt x="2417552" y="1934639"/>
                  <a:pt x="2366376" y="1931293"/>
                  <a:pt x="2318712" y="1934474"/>
                </a:cubicBezTo>
                <a:cubicBezTo>
                  <a:pt x="2296029" y="1936526"/>
                  <a:pt x="2282069" y="1938434"/>
                  <a:pt x="2268709" y="1940521"/>
                </a:cubicBezTo>
                <a:lnTo>
                  <a:pt x="2264080" y="1941232"/>
                </a:lnTo>
                <a:lnTo>
                  <a:pt x="2254684" y="1943524"/>
                </a:lnTo>
                <a:lnTo>
                  <a:pt x="2252523" y="1943004"/>
                </a:lnTo>
                <a:lnTo>
                  <a:pt x="2173350" y="1929202"/>
                </a:lnTo>
                <a:lnTo>
                  <a:pt x="2155266" y="1920267"/>
                </a:lnTo>
                <a:lnTo>
                  <a:pt x="2091013" y="1914631"/>
                </a:lnTo>
                <a:cubicBezTo>
                  <a:pt x="2033357" y="1920614"/>
                  <a:pt x="2070513" y="1905065"/>
                  <a:pt x="2030712" y="1897690"/>
                </a:cubicBezTo>
                <a:cubicBezTo>
                  <a:pt x="1994539" y="1893055"/>
                  <a:pt x="1958569" y="1883188"/>
                  <a:pt x="1908838" y="1892222"/>
                </a:cubicBezTo>
                <a:cubicBezTo>
                  <a:pt x="1897236" y="1896147"/>
                  <a:pt x="1883338" y="1892415"/>
                  <a:pt x="1877796" y="1883887"/>
                </a:cubicBezTo>
                <a:cubicBezTo>
                  <a:pt x="1876842" y="1882419"/>
                  <a:pt x="1876177" y="1880863"/>
                  <a:pt x="1875824" y="1879265"/>
                </a:cubicBezTo>
                <a:cubicBezTo>
                  <a:pt x="1843474" y="1887199"/>
                  <a:pt x="1841511" y="1873818"/>
                  <a:pt x="1823048" y="1881064"/>
                </a:cubicBezTo>
                <a:cubicBezTo>
                  <a:pt x="1792640" y="1872164"/>
                  <a:pt x="1782358" y="1850450"/>
                  <a:pt x="1765736" y="1856578"/>
                </a:cubicBezTo>
                <a:cubicBezTo>
                  <a:pt x="1753024" y="1849107"/>
                  <a:pt x="1745932" y="1828316"/>
                  <a:pt x="1725669" y="1833744"/>
                </a:cubicBezTo>
                <a:cubicBezTo>
                  <a:pt x="1727428" y="1831405"/>
                  <a:pt x="1726953" y="1830157"/>
                  <a:pt x="1725216" y="1829447"/>
                </a:cubicBezTo>
                <a:lnTo>
                  <a:pt x="1721485" y="1828960"/>
                </a:lnTo>
                <a:lnTo>
                  <a:pt x="1717786" y="1832224"/>
                </a:lnTo>
                <a:cubicBezTo>
                  <a:pt x="1703445" y="1843277"/>
                  <a:pt x="1706547" y="1827935"/>
                  <a:pt x="1689907" y="1825425"/>
                </a:cubicBezTo>
                <a:cubicBezTo>
                  <a:pt x="1682338" y="1823445"/>
                  <a:pt x="1685181" y="1820226"/>
                  <a:pt x="1688093" y="1817391"/>
                </a:cubicBezTo>
                <a:lnTo>
                  <a:pt x="1496789" y="1805297"/>
                </a:lnTo>
                <a:cubicBezTo>
                  <a:pt x="1463551" y="1793913"/>
                  <a:pt x="1426345" y="1786892"/>
                  <a:pt x="1392839" y="1758649"/>
                </a:cubicBezTo>
                <a:cubicBezTo>
                  <a:pt x="1386461" y="1750573"/>
                  <a:pt x="1374031" y="1756918"/>
                  <a:pt x="1360872" y="1752441"/>
                </a:cubicBezTo>
                <a:cubicBezTo>
                  <a:pt x="1347711" y="1747963"/>
                  <a:pt x="1332751" y="1735898"/>
                  <a:pt x="1313885" y="1731785"/>
                </a:cubicBezTo>
                <a:cubicBezTo>
                  <a:pt x="1281989" y="1726305"/>
                  <a:pt x="1256405" y="1739744"/>
                  <a:pt x="1247665" y="1727765"/>
                </a:cubicBezTo>
                <a:cubicBezTo>
                  <a:pt x="1231363" y="1728538"/>
                  <a:pt x="1209120" y="1742556"/>
                  <a:pt x="1196850" y="1729622"/>
                </a:cubicBezTo>
                <a:cubicBezTo>
                  <a:pt x="1195195" y="1740224"/>
                  <a:pt x="1178147" y="1721561"/>
                  <a:pt x="1168728" y="1728550"/>
                </a:cubicBezTo>
                <a:cubicBezTo>
                  <a:pt x="1152073" y="1727193"/>
                  <a:pt x="1122804" y="1725926"/>
                  <a:pt x="1096918" y="1721485"/>
                </a:cubicBezTo>
                <a:lnTo>
                  <a:pt x="1094082" y="1720113"/>
                </a:lnTo>
                <a:lnTo>
                  <a:pt x="1040782" y="1721762"/>
                </a:lnTo>
                <a:cubicBezTo>
                  <a:pt x="987172" y="1722352"/>
                  <a:pt x="1023272" y="1708707"/>
                  <a:pt x="955980" y="1719289"/>
                </a:cubicBezTo>
                <a:cubicBezTo>
                  <a:pt x="948995" y="1714208"/>
                  <a:pt x="940521" y="1713816"/>
                  <a:pt x="926108" y="1715917"/>
                </a:cubicBezTo>
                <a:cubicBezTo>
                  <a:pt x="900077" y="1715834"/>
                  <a:pt x="902688" y="1703436"/>
                  <a:pt x="876049" y="1710422"/>
                </a:cubicBezTo>
                <a:cubicBezTo>
                  <a:pt x="881084" y="1703830"/>
                  <a:pt x="826830" y="1706893"/>
                  <a:pt x="839194" y="1700176"/>
                </a:cubicBezTo>
                <a:cubicBezTo>
                  <a:pt x="822548" y="1693764"/>
                  <a:pt x="813674" y="1703628"/>
                  <a:pt x="797112" y="1698014"/>
                </a:cubicBezTo>
                <a:cubicBezTo>
                  <a:pt x="778195" y="1696418"/>
                  <a:pt x="807647" y="1705364"/>
                  <a:pt x="786610" y="1705455"/>
                </a:cubicBezTo>
                <a:cubicBezTo>
                  <a:pt x="761170" y="1704357"/>
                  <a:pt x="760599" y="1716610"/>
                  <a:pt x="741833" y="1700566"/>
                </a:cubicBezTo>
                <a:lnTo>
                  <a:pt x="673985" y="1692278"/>
                </a:lnTo>
                <a:cubicBezTo>
                  <a:pt x="658515" y="1695829"/>
                  <a:pt x="646395" y="1693620"/>
                  <a:pt x="634665" y="1689550"/>
                </a:cubicBezTo>
                <a:cubicBezTo>
                  <a:pt x="599149" y="1689690"/>
                  <a:pt x="567176" y="1683160"/>
                  <a:pt x="527471" y="1679869"/>
                </a:cubicBezTo>
                <a:cubicBezTo>
                  <a:pt x="484099" y="1683240"/>
                  <a:pt x="462693" y="1671949"/>
                  <a:pt x="420260" y="1668475"/>
                </a:cubicBezTo>
                <a:cubicBezTo>
                  <a:pt x="377482" y="1677390"/>
                  <a:pt x="393500" y="1652730"/>
                  <a:pt x="357630" y="1652142"/>
                </a:cubicBezTo>
                <a:cubicBezTo>
                  <a:pt x="298692" y="1659518"/>
                  <a:pt x="359631" y="1643849"/>
                  <a:pt x="269407" y="1643812"/>
                </a:cubicBezTo>
                <a:cubicBezTo>
                  <a:pt x="264204" y="1645215"/>
                  <a:pt x="253436" y="1643159"/>
                  <a:pt x="254769" y="1641013"/>
                </a:cubicBezTo>
                <a:cubicBezTo>
                  <a:pt x="234996" y="1641090"/>
                  <a:pt x="179093" y="1626583"/>
                  <a:pt x="150763" y="1628143"/>
                </a:cubicBezTo>
                <a:cubicBezTo>
                  <a:pt x="96232" y="1619954"/>
                  <a:pt x="68845" y="1629422"/>
                  <a:pt x="29133" y="1626172"/>
                </a:cubicBezTo>
                <a:lnTo>
                  <a:pt x="0" y="1619589"/>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72360B5-A77E-45B1-BD87-1C64849A88C0}"/>
              </a:ext>
            </a:extLst>
          </p:cNvPr>
          <p:cNvSpPr>
            <a:spLocks noGrp="1"/>
          </p:cNvSpPr>
          <p:nvPr>
            <p:ph type="title"/>
          </p:nvPr>
        </p:nvSpPr>
        <p:spPr>
          <a:xfrm>
            <a:off x="828675" y="494414"/>
            <a:ext cx="10534650" cy="817403"/>
          </a:xfrm>
        </p:spPr>
        <p:txBody>
          <a:bodyPr vert="horz" lIns="91440" tIns="45720" rIns="91440" bIns="45720" rtlCol="0" anchor="b">
            <a:normAutofit/>
          </a:bodyPr>
          <a:lstStyle/>
          <a:p>
            <a:pPr algn="ctr"/>
            <a:r>
              <a:rPr lang="en-US" sz="2500" b="1" kern="1200">
                <a:solidFill>
                  <a:schemeClr val="tx1"/>
                </a:solidFill>
                <a:latin typeface="+mj-lt"/>
                <a:ea typeface="+mj-ea"/>
                <a:cs typeface="+mj-cs"/>
              </a:rPr>
              <a:t>Penilaian Warga terhadap Kinerja Pemerintah selama dampak Covid 19 yang berakibat pada perekonomian nasional</a:t>
            </a:r>
            <a:endParaRPr lang="en-US" sz="2500" kern="1200">
              <a:solidFill>
                <a:schemeClr val="tx1"/>
              </a:solidFill>
              <a:latin typeface="+mj-lt"/>
              <a:ea typeface="+mj-ea"/>
              <a:cs typeface="+mj-cs"/>
            </a:endParaRPr>
          </a:p>
        </p:txBody>
      </p:sp>
      <p:graphicFrame>
        <p:nvGraphicFramePr>
          <p:cNvPr id="12" name="Chart 11">
            <a:extLst>
              <a:ext uri="{FF2B5EF4-FFF2-40B4-BE49-F238E27FC236}">
                <a16:creationId xmlns:a16="http://schemas.microsoft.com/office/drawing/2014/main" id="{CC6399E1-3EDD-4F7F-96A3-C7E4D2E9D725}"/>
              </a:ext>
            </a:extLst>
          </p:cNvPr>
          <p:cNvGraphicFramePr/>
          <p:nvPr>
            <p:extLst>
              <p:ext uri="{D42A27DB-BD31-4B8C-83A1-F6EECF244321}">
                <p14:modId xmlns:p14="http://schemas.microsoft.com/office/powerpoint/2010/main" val="317193624"/>
              </p:ext>
            </p:extLst>
          </p:nvPr>
        </p:nvGraphicFramePr>
        <p:xfrm>
          <a:off x="723900" y="1631853"/>
          <a:ext cx="10744200" cy="4670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7157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67D396-E9AF-4DD2-96F5-48EA2B12BE1F}"/>
              </a:ext>
            </a:extLst>
          </p:cNvPr>
          <p:cNvSpPr>
            <a:spLocks noGrp="1"/>
          </p:cNvSpPr>
          <p:nvPr>
            <p:ph type="title"/>
          </p:nvPr>
        </p:nvSpPr>
        <p:spPr>
          <a:xfrm>
            <a:off x="635000" y="640823"/>
            <a:ext cx="3418659" cy="5583148"/>
          </a:xfrm>
        </p:spPr>
        <p:txBody>
          <a:bodyPr anchor="ctr">
            <a:normAutofit/>
          </a:bodyPr>
          <a:lstStyle/>
          <a:p>
            <a:r>
              <a:rPr lang="id-ID" sz="3800" b="1" dirty="0"/>
              <a:t>Penilaian Warga terhadap Kinerja Pemerintah</a:t>
            </a:r>
            <a:r>
              <a:rPr lang="en-US" sz="3800" b="1" dirty="0"/>
              <a:t> </a:t>
            </a:r>
            <a:r>
              <a:rPr lang="en-US" sz="3800" b="1" dirty="0" err="1"/>
              <a:t>selama</a:t>
            </a:r>
            <a:r>
              <a:rPr lang="en-US" sz="3800" b="1" dirty="0"/>
              <a:t> </a:t>
            </a:r>
            <a:r>
              <a:rPr lang="en-US" sz="3800" b="1" dirty="0" err="1"/>
              <a:t>dampak</a:t>
            </a:r>
            <a:r>
              <a:rPr lang="en-US" sz="3800" b="1" dirty="0"/>
              <a:t> </a:t>
            </a:r>
            <a:r>
              <a:rPr lang="en-US" sz="3800" b="1" dirty="0" err="1"/>
              <a:t>Covid</a:t>
            </a:r>
            <a:r>
              <a:rPr lang="en-US" sz="3800" b="1" dirty="0"/>
              <a:t> 19 yang </a:t>
            </a:r>
            <a:r>
              <a:rPr lang="en-US" sz="3800" b="1" dirty="0" err="1"/>
              <a:t>berakibat</a:t>
            </a:r>
            <a:r>
              <a:rPr lang="en-US" sz="3800" b="1" dirty="0"/>
              <a:t> pada </a:t>
            </a:r>
            <a:r>
              <a:rPr lang="en-US" sz="3800" b="1" dirty="0" err="1"/>
              <a:t>perekonomian</a:t>
            </a:r>
            <a:r>
              <a:rPr lang="en-US" sz="3800" b="1" dirty="0"/>
              <a:t> </a:t>
            </a:r>
            <a:r>
              <a:rPr lang="en-US" sz="3800" b="1" dirty="0" err="1"/>
              <a:t>nasional</a:t>
            </a:r>
            <a:r>
              <a:rPr lang="en-US" sz="3800" b="1" dirty="0"/>
              <a:t> </a:t>
            </a:r>
            <a:br>
              <a:rPr lang="en-ID" sz="3800" b="1" dirty="0"/>
            </a:br>
            <a:endParaRPr lang="en-ID" sz="38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E01FB8A-74FE-CE63-67DA-0AB8F14FC6EF}"/>
              </a:ext>
            </a:extLst>
          </p:cNvPr>
          <p:cNvGraphicFramePr>
            <a:graphicFrameLocks noGrp="1"/>
          </p:cNvGraphicFramePr>
          <p:nvPr>
            <p:ph idx="1"/>
            <p:extLst>
              <p:ext uri="{D42A27DB-BD31-4B8C-83A1-F6EECF244321}">
                <p14:modId xmlns:p14="http://schemas.microsoft.com/office/powerpoint/2010/main" val="4011853019"/>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72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AA7F-AF82-46FD-B0AF-8588AA8BD040}"/>
              </a:ext>
            </a:extLst>
          </p:cNvPr>
          <p:cNvSpPr>
            <a:spLocks noGrp="1"/>
          </p:cNvSpPr>
          <p:nvPr>
            <p:ph type="title"/>
          </p:nvPr>
        </p:nvSpPr>
        <p:spPr/>
        <p:txBody>
          <a:bodyPr>
            <a:normAutofit/>
          </a:bodyPr>
          <a:lstStyle/>
          <a:p>
            <a:r>
              <a:rPr lang="id-ID" sz="2400" b="1" i="1" dirty="0"/>
              <a:t>Jika pemilu legislatif yang memilih anggota DPR diselenggarakan pada hari ini, partai politik apa yang akan Anda pilih?</a:t>
            </a:r>
            <a:r>
              <a:rPr lang="en-US" sz="2400" b="1" i="1" dirty="0"/>
              <a:t> ( </a:t>
            </a:r>
            <a:r>
              <a:rPr lang="en-US" sz="2400" b="1" i="1" dirty="0" err="1"/>
              <a:t>Mengunakan</a:t>
            </a:r>
            <a:r>
              <a:rPr lang="en-US" sz="2400" b="1" i="1" dirty="0"/>
              <a:t> </a:t>
            </a:r>
            <a:r>
              <a:rPr lang="en-US" sz="2400" b="1" i="1" dirty="0" err="1"/>
              <a:t>metode</a:t>
            </a:r>
            <a:r>
              <a:rPr lang="en-US" sz="2400" b="1" i="1" dirty="0"/>
              <a:t> </a:t>
            </a:r>
            <a:r>
              <a:rPr lang="en-US" sz="2400" b="1" i="1" dirty="0" err="1"/>
              <a:t>pertanyaan</a:t>
            </a:r>
            <a:r>
              <a:rPr lang="en-US" sz="2400" b="1" i="1" dirty="0"/>
              <a:t> </a:t>
            </a:r>
            <a:r>
              <a:rPr lang="en-US" sz="2400" b="1" i="1" dirty="0" err="1"/>
              <a:t>terbuka</a:t>
            </a:r>
            <a:r>
              <a:rPr lang="en-US" sz="2400" b="1" i="1" dirty="0"/>
              <a:t> )</a:t>
            </a:r>
            <a:endParaRPr lang="en-ID" sz="2400" dirty="0"/>
          </a:p>
        </p:txBody>
      </p:sp>
      <p:graphicFrame>
        <p:nvGraphicFramePr>
          <p:cNvPr id="6" name="Content Placeholder 5">
            <a:extLst>
              <a:ext uri="{FF2B5EF4-FFF2-40B4-BE49-F238E27FC236}">
                <a16:creationId xmlns:a16="http://schemas.microsoft.com/office/drawing/2014/main" id="{0E4447D9-7298-45A6-8262-36B2AA894C21}"/>
              </a:ext>
            </a:extLst>
          </p:cNvPr>
          <p:cNvGraphicFramePr>
            <a:graphicFrameLocks noGrp="1"/>
          </p:cNvGraphicFramePr>
          <p:nvPr>
            <p:ph idx="1"/>
            <p:extLst>
              <p:ext uri="{D42A27DB-BD31-4B8C-83A1-F6EECF244321}">
                <p14:modId xmlns:p14="http://schemas.microsoft.com/office/powerpoint/2010/main" val="273173763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8535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13F2F9-F178-41EF-AA10-3D32717B47A9}"/>
              </a:ext>
            </a:extLst>
          </p:cNvPr>
          <p:cNvSpPr>
            <a:spLocks noGrp="1"/>
          </p:cNvSpPr>
          <p:nvPr>
            <p:ph type="title"/>
          </p:nvPr>
        </p:nvSpPr>
        <p:spPr>
          <a:xfrm>
            <a:off x="643467" y="321734"/>
            <a:ext cx="10905066" cy="1135737"/>
          </a:xfrm>
        </p:spPr>
        <p:txBody>
          <a:bodyPr>
            <a:normAutofit/>
          </a:bodyPr>
          <a:lstStyle/>
          <a:p>
            <a:r>
              <a:rPr lang="id-ID" sz="2500" b="1" dirty="0"/>
              <a:t>Perilaku Memilih </a:t>
            </a:r>
            <a:r>
              <a:rPr lang="en-US" sz="2500" b="1" dirty="0"/>
              <a:t>Masyarakat </a:t>
            </a:r>
            <a:r>
              <a:rPr lang="id-ID" sz="2500" b="1" dirty="0"/>
              <a:t> Menjelang Pemilu 20</a:t>
            </a:r>
            <a:r>
              <a:rPr lang="en-US" sz="2500" b="1" dirty="0"/>
              <a:t>24</a:t>
            </a:r>
            <a:br>
              <a:rPr lang="en-ID" sz="2500" b="1" dirty="0"/>
            </a:br>
            <a:r>
              <a:rPr lang="en-ID" sz="2500" b="1" dirty="0" err="1"/>
              <a:t>Terkait</a:t>
            </a:r>
            <a:r>
              <a:rPr lang="en-ID" sz="2500" b="1" dirty="0"/>
              <a:t> </a:t>
            </a:r>
            <a:r>
              <a:rPr lang="id-ID" sz="2500" b="1" dirty="0"/>
              <a:t>Pilihan </a:t>
            </a:r>
            <a:r>
              <a:rPr lang="en-US" sz="2500" b="1" dirty="0" err="1"/>
              <a:t>Terhadap</a:t>
            </a:r>
            <a:r>
              <a:rPr lang="en-US" sz="2500" b="1" dirty="0"/>
              <a:t> </a:t>
            </a:r>
            <a:r>
              <a:rPr lang="id-ID" sz="2500" b="1" dirty="0"/>
              <a:t>Partai Politik</a:t>
            </a:r>
            <a:br>
              <a:rPr lang="en-ID" sz="2500" b="1" dirty="0"/>
            </a:br>
            <a:endParaRPr lang="en-ID" sz="2500" dirty="0"/>
          </a:p>
        </p:txBody>
      </p:sp>
      <p:sp>
        <p:nvSpPr>
          <p:cNvPr id="3" name="Content Placeholder 2">
            <a:extLst>
              <a:ext uri="{FF2B5EF4-FFF2-40B4-BE49-F238E27FC236}">
                <a16:creationId xmlns:a16="http://schemas.microsoft.com/office/drawing/2014/main" id="{551BC94D-2A0C-44E7-807C-1B3B2FE5C43C}"/>
              </a:ext>
            </a:extLst>
          </p:cNvPr>
          <p:cNvSpPr>
            <a:spLocks noGrp="1"/>
          </p:cNvSpPr>
          <p:nvPr>
            <p:ph idx="1"/>
          </p:nvPr>
        </p:nvSpPr>
        <p:spPr>
          <a:xfrm>
            <a:off x="643468" y="1201783"/>
            <a:ext cx="4816806" cy="4975180"/>
          </a:xfrm>
        </p:spPr>
        <p:txBody>
          <a:bodyPr>
            <a:normAutofit/>
          </a:bodyPr>
          <a:lstStyle/>
          <a:p>
            <a:pPr marL="0" indent="0">
              <a:buNone/>
            </a:pPr>
            <a:r>
              <a:rPr lang="id-ID" sz="1300" dirty="0"/>
              <a:t>Dalam survei ini responden ditanyakan mengenai pilihan partai politik jika pemilihan anggota DPR diselenggarakan pada hari saat wawancara survei dilakukan.</a:t>
            </a:r>
            <a:endParaRPr lang="en-US" sz="1300" dirty="0"/>
          </a:p>
          <a:p>
            <a:pPr marL="0" indent="0" algn="just">
              <a:buNone/>
            </a:pPr>
            <a:r>
              <a:rPr lang="id-ID" sz="1600" b="1" i="1" dirty="0"/>
              <a:t>Jika pemilu legislatif yang memilih anggota DPR diselenggarakan pada hari ini, partai politik apa yang akan Anda pilih?</a:t>
            </a:r>
            <a:r>
              <a:rPr lang="en-US" sz="1600" b="1" i="1" dirty="0"/>
              <a:t> ( </a:t>
            </a:r>
            <a:r>
              <a:rPr lang="en-US" sz="1600" b="1" i="1" dirty="0" err="1"/>
              <a:t>Mengunakan</a:t>
            </a:r>
            <a:r>
              <a:rPr lang="en-US" sz="1600" b="1" i="1" dirty="0"/>
              <a:t> </a:t>
            </a:r>
            <a:r>
              <a:rPr lang="en-US" sz="1600" b="1" i="1" dirty="0" err="1"/>
              <a:t>metode</a:t>
            </a:r>
            <a:r>
              <a:rPr lang="en-US" sz="1600" b="1" i="1" dirty="0"/>
              <a:t> </a:t>
            </a:r>
            <a:r>
              <a:rPr lang="en-US" sz="1600" b="1" i="1" dirty="0" err="1"/>
              <a:t>pertanyaan</a:t>
            </a:r>
            <a:r>
              <a:rPr lang="en-US" sz="1600" b="1" i="1" dirty="0"/>
              <a:t> </a:t>
            </a:r>
            <a:r>
              <a:rPr lang="en-US" sz="1600" b="1" i="1" dirty="0" err="1"/>
              <a:t>terbuka</a:t>
            </a:r>
            <a:r>
              <a:rPr lang="en-US" sz="1600" b="1" i="1" dirty="0"/>
              <a:t> ) </a:t>
            </a:r>
            <a:r>
              <a:rPr lang="en-US" sz="1600" i="1" dirty="0" err="1"/>
              <a:t>dari</a:t>
            </a:r>
            <a:r>
              <a:rPr lang="en-US" sz="1600" i="1" dirty="0"/>
              <a:t> </a:t>
            </a:r>
            <a:r>
              <a:rPr lang="en-US" sz="1600" i="1" dirty="0" err="1"/>
              <a:t>Jawabann</a:t>
            </a:r>
            <a:r>
              <a:rPr lang="en-US" sz="1600" i="1" dirty="0"/>
              <a:t> 2140 </a:t>
            </a:r>
            <a:r>
              <a:rPr lang="en-US" sz="1600" i="1" dirty="0" err="1"/>
              <a:t>Respodenden</a:t>
            </a:r>
            <a:r>
              <a:rPr lang="en-US" sz="1600" i="1" dirty="0"/>
              <a:t> </a:t>
            </a:r>
            <a:r>
              <a:rPr lang="en-US" sz="1600" i="1" dirty="0" err="1"/>
              <a:t>ditemukan</a:t>
            </a:r>
            <a:r>
              <a:rPr lang="en-US" sz="1600" i="1" dirty="0"/>
              <a:t> </a:t>
            </a:r>
            <a:r>
              <a:rPr lang="en-US" sz="1600" i="1" dirty="0" err="1"/>
              <a:t>bahwa</a:t>
            </a:r>
            <a:r>
              <a:rPr lang="en-US" sz="1600" b="1" i="1" dirty="0"/>
              <a:t>  </a:t>
            </a:r>
            <a:r>
              <a:rPr lang="id-ID" sz="1600" dirty="0"/>
              <a:t>Elektabilitas </a:t>
            </a:r>
            <a:r>
              <a:rPr lang="en-US" sz="1600" dirty="0" err="1"/>
              <a:t>Partai</a:t>
            </a:r>
            <a:r>
              <a:rPr lang="en-US" sz="1600" dirty="0"/>
              <a:t> GOLKAR yang </a:t>
            </a:r>
            <a:r>
              <a:rPr lang="en-US" sz="1600" dirty="0" err="1"/>
              <a:t>ter</a:t>
            </a:r>
            <a:r>
              <a:rPr lang="id-ID" sz="1600" dirty="0"/>
              <a:t>tinggi (</a:t>
            </a:r>
            <a:r>
              <a:rPr lang="en-US" sz="1600" dirty="0"/>
              <a:t>14</a:t>
            </a:r>
            <a:r>
              <a:rPr lang="id-ID" sz="1600" dirty="0"/>
              <a:t>,</a:t>
            </a:r>
            <a:r>
              <a:rPr lang="en-US" sz="1600" dirty="0"/>
              <a:t>8 </a:t>
            </a:r>
            <a:r>
              <a:rPr lang="id-ID" sz="1600" dirty="0"/>
              <a:t>%). Dengan memasukkan hitungan MoE, ada </a:t>
            </a:r>
            <a:r>
              <a:rPr lang="en-US" sz="1600" dirty="0" err="1"/>
              <a:t>Tiga</a:t>
            </a:r>
            <a:r>
              <a:rPr lang="en-US" sz="1600" dirty="0"/>
              <a:t> </a:t>
            </a:r>
            <a:r>
              <a:rPr lang="id-ID" sz="1600" dirty="0"/>
              <a:t> partai yang berpeluang mempunyai dukungan suara di atas 10% saat survei dilakukan, yaitu P</a:t>
            </a:r>
            <a:r>
              <a:rPr lang="en-US" sz="1600" dirty="0"/>
              <a:t>DI </a:t>
            </a:r>
            <a:r>
              <a:rPr lang="en-US" sz="1600" dirty="0" err="1"/>
              <a:t>Perjuangan</a:t>
            </a:r>
            <a:r>
              <a:rPr lang="en-US" sz="1600" dirty="0"/>
              <a:t> </a:t>
            </a:r>
            <a:r>
              <a:rPr lang="id-ID" sz="1600" dirty="0"/>
              <a:t> (1</a:t>
            </a:r>
            <a:r>
              <a:rPr lang="en-US" sz="1600" dirty="0"/>
              <a:t>4</a:t>
            </a:r>
            <a:r>
              <a:rPr lang="id-ID" sz="1600" dirty="0"/>
              <a:t>,2%) dan Partai Gerindra (</a:t>
            </a:r>
            <a:r>
              <a:rPr lang="en-US" sz="1600" dirty="0"/>
              <a:t>13</a:t>
            </a:r>
            <a:r>
              <a:rPr lang="id-ID" sz="1600" dirty="0"/>
              <a:t>,</a:t>
            </a:r>
            <a:r>
              <a:rPr lang="en-US" sz="1600" dirty="0"/>
              <a:t>9</a:t>
            </a:r>
            <a:r>
              <a:rPr lang="id-ID" sz="1600" dirty="0"/>
              <a:t>%). Partai lain yang memperoleh suara di atas ambang batas parlemen atau parliamentary threshold 4% adalah</a:t>
            </a:r>
            <a:r>
              <a:rPr lang="en-US" sz="1600" dirty="0"/>
              <a:t> PKS (4,4%),</a:t>
            </a:r>
            <a:r>
              <a:rPr lang="id-ID" sz="1600" dirty="0"/>
              <a:t> PKB (</a:t>
            </a:r>
            <a:r>
              <a:rPr lang="en-US" sz="1600" dirty="0"/>
              <a:t>4,3</a:t>
            </a:r>
            <a:r>
              <a:rPr lang="id-ID" sz="1600" dirty="0"/>
              <a:t>%), </a:t>
            </a:r>
            <a:r>
              <a:rPr lang="en-US" sz="1600" dirty="0"/>
              <a:t>NASDEM</a:t>
            </a:r>
            <a:r>
              <a:rPr lang="id-ID" sz="1600" dirty="0"/>
              <a:t> (4,</a:t>
            </a:r>
            <a:r>
              <a:rPr lang="en-US" sz="1600" dirty="0"/>
              <a:t>1</a:t>
            </a:r>
            <a:r>
              <a:rPr lang="id-ID" sz="1600" dirty="0"/>
              <a:t>%), </a:t>
            </a:r>
            <a:r>
              <a:rPr lang="en-US" sz="1600" dirty="0" err="1"/>
              <a:t>sedangkan</a:t>
            </a:r>
            <a:r>
              <a:rPr lang="en-US" sz="1600" dirty="0"/>
              <a:t> </a:t>
            </a:r>
            <a:r>
              <a:rPr lang="id-ID" sz="1600" dirty="0"/>
              <a:t>Partai Demokrat (</a:t>
            </a:r>
            <a:r>
              <a:rPr lang="en-US" sz="1600" dirty="0"/>
              <a:t>3,3</a:t>
            </a:r>
            <a:r>
              <a:rPr lang="id-ID" sz="1600" dirty="0"/>
              <a:t>,</a:t>
            </a:r>
            <a:r>
              <a:rPr lang="en-US" sz="1600" dirty="0"/>
              <a:t>0</a:t>
            </a:r>
            <a:r>
              <a:rPr lang="id-ID" sz="1600" dirty="0"/>
              <a:t>%). </a:t>
            </a:r>
            <a:r>
              <a:rPr lang="en-US" sz="1600" dirty="0"/>
              <a:t>PAN (1,7%) ,PPP (1,4%),PERINDO(1,3%),PBB (1,1%) ,GARUDA(1,1%) ,PSI(0,7%),HANURA (0,4%) ,BERKARYA(0,3%),PKPI (),2%) </a:t>
            </a:r>
            <a:r>
              <a:rPr lang="id-ID" sz="1600" dirty="0"/>
              <a:t>Namun, masih ada </a:t>
            </a:r>
            <a:r>
              <a:rPr lang="en-US" sz="1600" dirty="0"/>
              <a:t>32,7</a:t>
            </a:r>
            <a:r>
              <a:rPr lang="id-ID" sz="1600" dirty="0"/>
              <a:t>% responden dalam survei ini yang tidak menjawab pertanyaan tentang pilihan partai ini.</a:t>
            </a:r>
            <a:endParaRPr lang="en-ID" sz="1600" dirty="0"/>
          </a:p>
          <a:p>
            <a:endParaRPr lang="en-ID" sz="1300" dirty="0"/>
          </a:p>
          <a:p>
            <a:pPr marL="0" indent="0">
              <a:buNone/>
            </a:pPr>
            <a:endParaRPr lang="en-ID" sz="1300" dirty="0"/>
          </a:p>
          <a:p>
            <a:pPr marL="0" indent="0">
              <a:buNone/>
            </a:pPr>
            <a:endParaRPr lang="en-ID" sz="1300" dirty="0"/>
          </a:p>
        </p:txBody>
      </p:sp>
      <p:grpSp>
        <p:nvGrpSpPr>
          <p:cNvPr id="36" name="Group 35">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41" name="Rectangle 40">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 name="Table 3">
            <a:extLst>
              <a:ext uri="{FF2B5EF4-FFF2-40B4-BE49-F238E27FC236}">
                <a16:creationId xmlns:a16="http://schemas.microsoft.com/office/drawing/2014/main" id="{66BCB09A-C449-4246-B899-146852E83ED4}"/>
              </a:ext>
            </a:extLst>
          </p:cNvPr>
          <p:cNvGraphicFramePr>
            <a:graphicFrameLocks noGrp="1"/>
          </p:cNvGraphicFramePr>
          <p:nvPr>
            <p:extLst>
              <p:ext uri="{D42A27DB-BD31-4B8C-83A1-F6EECF244321}">
                <p14:modId xmlns:p14="http://schemas.microsoft.com/office/powerpoint/2010/main" val="351101681"/>
              </p:ext>
            </p:extLst>
          </p:nvPr>
        </p:nvGraphicFramePr>
        <p:xfrm>
          <a:off x="5839952" y="1782981"/>
          <a:ext cx="5163949" cy="4361904"/>
        </p:xfrm>
        <a:graphic>
          <a:graphicData uri="http://schemas.openxmlformats.org/drawingml/2006/table">
            <a:tbl>
              <a:tblPr firstRow="1" bandRow="1"/>
              <a:tblGrid>
                <a:gridCol w="1103764">
                  <a:extLst>
                    <a:ext uri="{9D8B030D-6E8A-4147-A177-3AD203B41FA5}">
                      <a16:colId xmlns:a16="http://schemas.microsoft.com/office/drawing/2014/main" val="3376908481"/>
                    </a:ext>
                  </a:extLst>
                </a:gridCol>
                <a:gridCol w="4060185">
                  <a:extLst>
                    <a:ext uri="{9D8B030D-6E8A-4147-A177-3AD203B41FA5}">
                      <a16:colId xmlns:a16="http://schemas.microsoft.com/office/drawing/2014/main" val="475153333"/>
                    </a:ext>
                  </a:extLst>
                </a:gridCol>
              </a:tblGrid>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 </a:t>
                      </a:r>
                      <a:r>
                        <a:rPr lang="en-ID" sz="1300" b="0" i="0" u="none" strike="noStrike" err="1">
                          <a:solidFill>
                            <a:srgbClr val="000000"/>
                          </a:solidFill>
                          <a:effectLst/>
                          <a:latin typeface="Calibri" panose="020F0502020204030204" pitchFamily="34" charset="0"/>
                        </a:rPr>
                        <a:t>Parpol</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spcBef>
                          <a:spcPts val="0"/>
                        </a:spcBef>
                        <a:spcAft>
                          <a:spcPts val="0"/>
                        </a:spcAft>
                      </a:pPr>
                      <a:r>
                        <a:rPr lang="en-ID" sz="1300" b="0" i="0" u="none" strike="noStrike" err="1">
                          <a:solidFill>
                            <a:srgbClr val="000000"/>
                          </a:solidFill>
                          <a:effectLst/>
                          <a:latin typeface="Calibri" panose="020F0502020204030204" pitchFamily="34" charset="0"/>
                        </a:rPr>
                        <a:t>Elektabilitas</a:t>
                      </a:r>
                      <a:r>
                        <a:rPr lang="en-ID" sz="1300" b="0" i="0" u="none" strike="noStrike">
                          <a:solidFill>
                            <a:srgbClr val="000000"/>
                          </a:solidFill>
                          <a:effectLst/>
                          <a:latin typeface="Calibri" panose="020F0502020204030204" pitchFamily="34" charset="0"/>
                        </a:rPr>
                        <a:t> </a:t>
                      </a:r>
                      <a:r>
                        <a:rPr lang="en-ID" sz="1300" b="0" i="0" u="none" strike="noStrike" err="1">
                          <a:solidFill>
                            <a:srgbClr val="000000"/>
                          </a:solidFill>
                          <a:effectLst/>
                          <a:latin typeface="Calibri" panose="020F0502020204030204" pitchFamily="34" charset="0"/>
                        </a:rPr>
                        <a:t>Anggota</a:t>
                      </a:r>
                      <a:r>
                        <a:rPr lang="en-ID" sz="1300" b="0" i="0" u="none" strike="noStrike">
                          <a:solidFill>
                            <a:srgbClr val="000000"/>
                          </a:solidFill>
                          <a:effectLst/>
                          <a:latin typeface="Calibri" panose="020F0502020204030204" pitchFamily="34" charset="0"/>
                        </a:rPr>
                        <a:t> DPR </a:t>
                      </a:r>
                      <a:r>
                        <a:rPr lang="en-ID" sz="1300" b="0" i="0" u="none" strike="noStrike" err="1">
                          <a:solidFill>
                            <a:srgbClr val="000000"/>
                          </a:solidFill>
                          <a:effectLst/>
                          <a:latin typeface="Calibri" panose="020F0502020204030204" pitchFamily="34" charset="0"/>
                        </a:rPr>
                        <a:t>jika</a:t>
                      </a:r>
                      <a:r>
                        <a:rPr lang="en-ID" sz="1300" b="0" i="0" u="none" strike="noStrike">
                          <a:solidFill>
                            <a:srgbClr val="000000"/>
                          </a:solidFill>
                          <a:effectLst/>
                          <a:latin typeface="Calibri" panose="020F0502020204030204" pitchFamily="34" charset="0"/>
                        </a:rPr>
                        <a:t> </a:t>
                      </a:r>
                      <a:r>
                        <a:rPr lang="en-ID" sz="1300" b="0" i="0" u="none" strike="noStrike" err="1">
                          <a:solidFill>
                            <a:srgbClr val="000000"/>
                          </a:solidFill>
                          <a:effectLst/>
                          <a:latin typeface="Calibri" panose="020F0502020204030204" pitchFamily="34" charset="0"/>
                        </a:rPr>
                        <a:t>Pemilu</a:t>
                      </a:r>
                      <a:r>
                        <a:rPr lang="en-ID" sz="1300" b="0" i="0" u="none" strike="noStrike">
                          <a:solidFill>
                            <a:srgbClr val="000000"/>
                          </a:solidFill>
                          <a:effectLst/>
                          <a:latin typeface="Calibri" panose="020F0502020204030204" pitchFamily="34" charset="0"/>
                        </a:rPr>
                        <a:t> </a:t>
                      </a:r>
                      <a:r>
                        <a:rPr lang="en-ID" sz="1300" b="0" i="0" u="none" strike="noStrike" err="1">
                          <a:solidFill>
                            <a:srgbClr val="000000"/>
                          </a:solidFill>
                          <a:effectLst/>
                          <a:latin typeface="Calibri" panose="020F0502020204030204" pitchFamily="34" charset="0"/>
                        </a:rPr>
                        <a:t>Dilaksanakan</a:t>
                      </a:r>
                      <a:r>
                        <a:rPr lang="en-ID" sz="1300" b="0" i="0" u="none" strike="noStrike">
                          <a:solidFill>
                            <a:srgbClr val="000000"/>
                          </a:solidFill>
                          <a:effectLst/>
                          <a:latin typeface="Calibri" panose="020F0502020204030204" pitchFamily="34" charset="0"/>
                        </a:rPr>
                        <a:t> Hari </a:t>
                      </a:r>
                      <a:r>
                        <a:rPr lang="en-ID" sz="1300" b="0" i="0" u="none" strike="noStrike" err="1">
                          <a:solidFill>
                            <a:srgbClr val="000000"/>
                          </a:solidFill>
                          <a:effectLst/>
                          <a:latin typeface="Calibri" panose="020F0502020204030204" pitchFamily="34" charset="0"/>
                        </a:rPr>
                        <a:t>ini</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0326845"/>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Golkar</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14,80%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8570434"/>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PDIP</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14,20%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5967457"/>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Gerindra</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13,90%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7411266"/>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PKS</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4,40%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0026484"/>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PKB</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4,30%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8926902"/>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Nasdem</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4,10%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154657"/>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Demokrat</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3,30%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438"/>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PAN</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1,70%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923299"/>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PPP</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1,40%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623715"/>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Perindo</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1,40%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2962874"/>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PBB</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1,10%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3504230"/>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Garuda</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1,10%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1929210"/>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PSI</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0,70%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6349095"/>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Hanura</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0,40%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847377"/>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Berkarya </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0,30%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1656848"/>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PKPI</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0,20%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5725620"/>
                  </a:ext>
                </a:extLst>
              </a:tr>
              <a:tr h="242328">
                <a:tc>
                  <a:txBody>
                    <a:bodyPr/>
                    <a:lstStyle/>
                    <a:p>
                      <a:pPr algn="l" fontAlgn="b">
                        <a:spcBef>
                          <a:spcPts val="0"/>
                        </a:spcBef>
                        <a:spcAft>
                          <a:spcPts val="0"/>
                        </a:spcAft>
                      </a:pPr>
                      <a:r>
                        <a:rPr lang="en-ID" sz="1300" b="0" i="0" u="none" strike="noStrike">
                          <a:solidFill>
                            <a:srgbClr val="000000"/>
                          </a:solidFill>
                          <a:effectLst/>
                          <a:latin typeface="Calibri" panose="020F0502020204030204" pitchFamily="34" charset="0"/>
                        </a:rPr>
                        <a:t>Tidak Memilih</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spcBef>
                          <a:spcPts val="0"/>
                        </a:spcBef>
                        <a:spcAft>
                          <a:spcPts val="0"/>
                        </a:spcAft>
                      </a:pPr>
                      <a:r>
                        <a:rPr lang="en-ID" sz="1300" b="0" i="0" u="none" strike="noStrike">
                          <a:solidFill>
                            <a:srgbClr val="000000"/>
                          </a:solidFill>
                          <a:effectLst/>
                          <a:latin typeface="Calibri" panose="020F0502020204030204" pitchFamily="34" charset="0"/>
                        </a:rPr>
                        <a:t>32,70%</a:t>
                      </a:r>
                      <a:endParaRPr lang="en-ID" sz="2100" b="0" i="0" u="none" strike="noStrike">
                        <a:effectLst/>
                        <a:latin typeface="Arial" panose="020B0604020202020204" pitchFamily="34" charset="0"/>
                      </a:endParaRPr>
                    </a:p>
                  </a:txBody>
                  <a:tcPr marL="10990" marR="10990" marT="1099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3164433"/>
                  </a:ext>
                </a:extLst>
              </a:tr>
            </a:tbl>
          </a:graphicData>
        </a:graphic>
      </p:graphicFrame>
    </p:spTree>
    <p:extLst>
      <p:ext uri="{BB962C8B-B14F-4D97-AF65-F5344CB8AC3E}">
        <p14:creationId xmlns:p14="http://schemas.microsoft.com/office/powerpoint/2010/main" val="1862787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88D59-0B84-4AFB-8EDF-B4B18A974339}"/>
              </a:ext>
            </a:extLst>
          </p:cNvPr>
          <p:cNvSpPr>
            <a:spLocks noGrp="1"/>
          </p:cNvSpPr>
          <p:nvPr>
            <p:ph type="title"/>
          </p:nvPr>
        </p:nvSpPr>
        <p:spPr/>
        <p:txBody>
          <a:bodyPr>
            <a:noAutofit/>
          </a:bodyPr>
          <a:lstStyle/>
          <a:p>
            <a:r>
              <a:rPr lang="id-ID" sz="2400" i="1" dirty="0"/>
              <a:t>Jika pemilu legislatif yang memilih anggota DPR diselenggarakan pada hari ini, partai politik apa yang akan Anda pilih?</a:t>
            </a:r>
            <a:r>
              <a:rPr lang="en-US" sz="2400" i="1" dirty="0"/>
              <a:t> ( </a:t>
            </a:r>
            <a:r>
              <a:rPr lang="en-US" sz="2400" i="1" dirty="0" err="1"/>
              <a:t>Dengan</a:t>
            </a:r>
            <a:r>
              <a:rPr lang="en-US" sz="2400" i="1" dirty="0"/>
              <a:t> </a:t>
            </a:r>
            <a:r>
              <a:rPr lang="en-US" sz="2400" i="1" dirty="0" err="1"/>
              <a:t>Mengunakan</a:t>
            </a:r>
            <a:r>
              <a:rPr lang="en-US" sz="2400" i="1" dirty="0"/>
              <a:t> </a:t>
            </a:r>
            <a:r>
              <a:rPr lang="en-US" sz="2400" i="1" dirty="0" err="1"/>
              <a:t>Metode</a:t>
            </a:r>
            <a:r>
              <a:rPr lang="en-US" sz="2400" i="1" dirty="0"/>
              <a:t> </a:t>
            </a:r>
            <a:r>
              <a:rPr lang="en-US" sz="2400" i="1" dirty="0" err="1"/>
              <a:t>Pertanyaan</a:t>
            </a:r>
            <a:r>
              <a:rPr lang="en-US" sz="2400" i="1" dirty="0"/>
              <a:t> yang </a:t>
            </a:r>
            <a:r>
              <a:rPr lang="en-US" sz="2400" i="1" dirty="0" err="1"/>
              <a:t>ada</a:t>
            </a:r>
            <a:r>
              <a:rPr lang="en-US" sz="2400" i="1" dirty="0"/>
              <a:t> </a:t>
            </a:r>
            <a:r>
              <a:rPr lang="en-US" sz="2400" i="1" dirty="0" err="1"/>
              <a:t>dalam</a:t>
            </a:r>
            <a:r>
              <a:rPr lang="en-US" sz="2400" i="1" dirty="0"/>
              <a:t> </a:t>
            </a:r>
            <a:r>
              <a:rPr lang="en-US" sz="2400" i="1" dirty="0" err="1"/>
              <a:t>kertas</a:t>
            </a:r>
            <a:r>
              <a:rPr lang="en-US" sz="2400" i="1" dirty="0"/>
              <a:t> </a:t>
            </a:r>
            <a:r>
              <a:rPr lang="en-US" sz="2400" i="1" dirty="0" err="1"/>
              <a:t>Kuisioner</a:t>
            </a:r>
            <a:r>
              <a:rPr lang="en-US" sz="2400" i="1" dirty="0"/>
              <a:t> /</a:t>
            </a:r>
            <a:r>
              <a:rPr lang="en-US" sz="2400" i="1" dirty="0" err="1"/>
              <a:t>Tertutup</a:t>
            </a:r>
            <a:r>
              <a:rPr lang="en-US" sz="2400" i="1" dirty="0"/>
              <a:t>)</a:t>
            </a:r>
            <a:br>
              <a:rPr lang="en-ID" sz="2400" dirty="0"/>
            </a:br>
            <a:endParaRPr lang="en-ID" sz="2400" dirty="0"/>
          </a:p>
        </p:txBody>
      </p:sp>
      <p:graphicFrame>
        <p:nvGraphicFramePr>
          <p:cNvPr id="5" name="Content Placeholder 5">
            <a:extLst>
              <a:ext uri="{FF2B5EF4-FFF2-40B4-BE49-F238E27FC236}">
                <a16:creationId xmlns:a16="http://schemas.microsoft.com/office/drawing/2014/main" id="{AAA9F5C5-D71D-41E8-ABAE-A70D32F30942}"/>
              </a:ext>
            </a:extLst>
          </p:cNvPr>
          <p:cNvGraphicFramePr>
            <a:graphicFrameLocks noGrp="1"/>
          </p:cNvGraphicFramePr>
          <p:nvPr>
            <p:ph idx="1"/>
            <p:extLst>
              <p:ext uri="{D42A27DB-BD31-4B8C-83A1-F6EECF244321}">
                <p14:modId xmlns:p14="http://schemas.microsoft.com/office/powerpoint/2010/main" val="143224053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181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9EC937-D5AA-4D54-8D1C-FAC07E830C9A}"/>
              </a:ext>
            </a:extLst>
          </p:cNvPr>
          <p:cNvSpPr>
            <a:spLocks noGrp="1"/>
          </p:cNvSpPr>
          <p:nvPr>
            <p:ph type="title"/>
          </p:nvPr>
        </p:nvSpPr>
        <p:spPr>
          <a:xfrm>
            <a:off x="208133" y="0"/>
            <a:ext cx="10905066" cy="1135737"/>
          </a:xfrm>
        </p:spPr>
        <p:txBody>
          <a:bodyPr>
            <a:normAutofit/>
          </a:bodyPr>
          <a:lstStyle/>
          <a:p>
            <a:r>
              <a:rPr lang="id-ID" sz="2000" b="1" dirty="0"/>
              <a:t>Perilaku Memilih </a:t>
            </a:r>
            <a:r>
              <a:rPr lang="en-US" sz="2000" b="1" dirty="0"/>
              <a:t>Masyarakat </a:t>
            </a:r>
            <a:r>
              <a:rPr lang="id-ID" sz="2000" b="1" dirty="0"/>
              <a:t> Menjelang Pemilu 20</a:t>
            </a:r>
            <a:r>
              <a:rPr lang="en-US" sz="2000" b="1" dirty="0"/>
              <a:t>24</a:t>
            </a:r>
            <a:r>
              <a:rPr lang="en-ID" sz="2000" b="1" dirty="0"/>
              <a:t> (</a:t>
            </a:r>
            <a:r>
              <a:rPr lang="en-ID" sz="2000" b="1" dirty="0" err="1"/>
              <a:t>Terkait</a:t>
            </a:r>
            <a:r>
              <a:rPr lang="en-ID" sz="2000" b="1" dirty="0"/>
              <a:t> </a:t>
            </a:r>
            <a:r>
              <a:rPr lang="id-ID" sz="2000" b="1" dirty="0"/>
              <a:t>Pilihan Partai Politik</a:t>
            </a:r>
            <a:r>
              <a:rPr lang="en-US" sz="2000" b="1" dirty="0"/>
              <a:t>)</a:t>
            </a:r>
            <a:endParaRPr lang="en-ID" sz="2000" dirty="0"/>
          </a:p>
        </p:txBody>
      </p:sp>
      <p:sp>
        <p:nvSpPr>
          <p:cNvPr id="3" name="Content Placeholder 2">
            <a:extLst>
              <a:ext uri="{FF2B5EF4-FFF2-40B4-BE49-F238E27FC236}">
                <a16:creationId xmlns:a16="http://schemas.microsoft.com/office/drawing/2014/main" id="{07853645-896F-421C-B2C8-93B35751BDB9}"/>
              </a:ext>
            </a:extLst>
          </p:cNvPr>
          <p:cNvSpPr>
            <a:spLocks noGrp="1"/>
          </p:cNvSpPr>
          <p:nvPr>
            <p:ph idx="1"/>
          </p:nvPr>
        </p:nvSpPr>
        <p:spPr>
          <a:xfrm>
            <a:off x="643468" y="1135737"/>
            <a:ext cx="4833131" cy="5041226"/>
          </a:xfrm>
        </p:spPr>
        <p:txBody>
          <a:bodyPr>
            <a:normAutofit/>
          </a:bodyPr>
          <a:lstStyle/>
          <a:p>
            <a:pPr marL="0" indent="0" algn="just">
              <a:buNone/>
            </a:pPr>
            <a:r>
              <a:rPr lang="id-ID" sz="1600" i="1" dirty="0"/>
              <a:t>Jika pemilu legislatif yang memilih anggota DPR diselenggarakan pada hari ini, partai politik apa yang akan Anda pilih?</a:t>
            </a:r>
            <a:r>
              <a:rPr lang="en-US" sz="1600" i="1" dirty="0"/>
              <a:t> ( </a:t>
            </a:r>
            <a:r>
              <a:rPr lang="en-US" sz="1600" i="1" dirty="0" err="1"/>
              <a:t>Dengan</a:t>
            </a:r>
            <a:r>
              <a:rPr lang="en-US" sz="1600" i="1" dirty="0"/>
              <a:t> </a:t>
            </a:r>
            <a:r>
              <a:rPr lang="en-US" sz="1600" i="1" dirty="0" err="1"/>
              <a:t>Mengunakan</a:t>
            </a:r>
            <a:r>
              <a:rPr lang="en-US" sz="1600" i="1" dirty="0"/>
              <a:t> </a:t>
            </a:r>
            <a:r>
              <a:rPr lang="en-US" sz="1600" i="1" dirty="0" err="1"/>
              <a:t>Metode</a:t>
            </a:r>
            <a:r>
              <a:rPr lang="en-US" sz="1600" i="1" dirty="0"/>
              <a:t> </a:t>
            </a:r>
            <a:r>
              <a:rPr lang="en-US" sz="1600" i="1" dirty="0" err="1"/>
              <a:t>Pertanyaan</a:t>
            </a:r>
            <a:r>
              <a:rPr lang="en-US" sz="1600" i="1" dirty="0"/>
              <a:t> yang </a:t>
            </a:r>
            <a:r>
              <a:rPr lang="en-US" sz="1600" i="1" dirty="0" err="1"/>
              <a:t>ada</a:t>
            </a:r>
            <a:r>
              <a:rPr lang="en-US" sz="1600" i="1" dirty="0"/>
              <a:t> </a:t>
            </a:r>
            <a:r>
              <a:rPr lang="en-US" sz="1600" i="1" dirty="0" err="1"/>
              <a:t>dalam</a:t>
            </a:r>
            <a:r>
              <a:rPr lang="en-US" sz="1600" i="1" dirty="0"/>
              <a:t> </a:t>
            </a:r>
            <a:r>
              <a:rPr lang="en-US" sz="1600" i="1" dirty="0" err="1"/>
              <a:t>kertas</a:t>
            </a:r>
            <a:r>
              <a:rPr lang="en-US" sz="1600" i="1" dirty="0"/>
              <a:t> </a:t>
            </a:r>
            <a:r>
              <a:rPr lang="en-US" sz="1600" i="1" dirty="0" err="1"/>
              <a:t>Kuisioner</a:t>
            </a:r>
            <a:r>
              <a:rPr lang="en-US" sz="1600" i="1" dirty="0"/>
              <a:t> /</a:t>
            </a:r>
            <a:r>
              <a:rPr lang="en-US" sz="1600" i="1" dirty="0" err="1"/>
              <a:t>Tertutup</a:t>
            </a:r>
            <a:r>
              <a:rPr lang="en-US" sz="1600" i="1" dirty="0"/>
              <a:t>)</a:t>
            </a:r>
            <a:endParaRPr lang="en-ID" sz="1600" dirty="0"/>
          </a:p>
          <a:p>
            <a:pPr algn="just"/>
            <a:r>
              <a:rPr lang="en-US" sz="1600" i="1" dirty="0"/>
              <a:t>Dari </a:t>
            </a:r>
            <a:r>
              <a:rPr lang="en-US" sz="1600" i="1" dirty="0" err="1"/>
              <a:t>Jawabann</a:t>
            </a:r>
            <a:r>
              <a:rPr lang="en-US" sz="1600" i="1" dirty="0"/>
              <a:t> 2140 </a:t>
            </a:r>
            <a:r>
              <a:rPr lang="en-US" sz="1600" i="1" dirty="0" err="1"/>
              <a:t>Respoden</a:t>
            </a:r>
            <a:r>
              <a:rPr lang="en-US" sz="1600" i="1" dirty="0"/>
              <a:t> </a:t>
            </a:r>
            <a:r>
              <a:rPr lang="en-US" sz="1600" i="1" dirty="0" err="1"/>
              <a:t>ditemukan</a:t>
            </a:r>
            <a:r>
              <a:rPr lang="en-US" sz="1600" i="1" dirty="0"/>
              <a:t> </a:t>
            </a:r>
            <a:r>
              <a:rPr lang="en-US" sz="1600" i="1" dirty="0" err="1"/>
              <a:t>bahwa</a:t>
            </a:r>
            <a:r>
              <a:rPr lang="en-US" sz="1600" b="1" i="1" dirty="0"/>
              <a:t>  </a:t>
            </a:r>
            <a:r>
              <a:rPr lang="id-ID" sz="1600" dirty="0"/>
              <a:t>Elektabilitas </a:t>
            </a:r>
            <a:r>
              <a:rPr lang="en-US" sz="1600" dirty="0" err="1"/>
              <a:t>Partai</a:t>
            </a:r>
            <a:r>
              <a:rPr lang="en-US" sz="1600" dirty="0"/>
              <a:t> GOLKAR yang </a:t>
            </a:r>
            <a:r>
              <a:rPr lang="en-US" sz="1600" dirty="0" err="1"/>
              <a:t>ter</a:t>
            </a:r>
            <a:r>
              <a:rPr lang="id-ID" sz="1600" dirty="0"/>
              <a:t>tinggi </a:t>
            </a:r>
            <a:r>
              <a:rPr lang="en-US" sz="1600" dirty="0" err="1"/>
              <a:t>yaitu</a:t>
            </a:r>
            <a:r>
              <a:rPr lang="en-US" sz="1600" dirty="0"/>
              <a:t> </a:t>
            </a:r>
            <a:r>
              <a:rPr lang="en-US" sz="1600" dirty="0" err="1"/>
              <a:t>dipilih</a:t>
            </a:r>
            <a:r>
              <a:rPr lang="en-US" sz="1600" dirty="0"/>
              <a:t> oleh 20,7% </a:t>
            </a:r>
            <a:r>
              <a:rPr lang="en-US" sz="1600" dirty="0" err="1"/>
              <a:t>Respoden</a:t>
            </a:r>
            <a:r>
              <a:rPr lang="id-ID" sz="1600" dirty="0"/>
              <a:t>. Dengan memasukkan hitungan MoE</a:t>
            </a:r>
            <a:r>
              <a:rPr lang="en-US" sz="1600" dirty="0"/>
              <a:t> </a:t>
            </a:r>
            <a:r>
              <a:rPr lang="en-US" sz="1600" dirty="0" err="1"/>
              <a:t>sebesar</a:t>
            </a:r>
            <a:r>
              <a:rPr lang="en-US" sz="1600" dirty="0"/>
              <a:t> +/- 2,12% </a:t>
            </a:r>
            <a:r>
              <a:rPr lang="id-ID" sz="1600" dirty="0"/>
              <a:t>, ada </a:t>
            </a:r>
            <a:r>
              <a:rPr lang="en-US" sz="1600" dirty="0" err="1"/>
              <a:t>Tiga</a:t>
            </a:r>
            <a:r>
              <a:rPr lang="en-US" sz="1600" dirty="0"/>
              <a:t> </a:t>
            </a:r>
            <a:r>
              <a:rPr lang="id-ID" sz="1600" dirty="0"/>
              <a:t> partai yang berpeluang mempunyai dukungan suara di atas 10% saat survei dilakukan, yaitu P</a:t>
            </a:r>
            <a:r>
              <a:rPr lang="en-US" sz="1600" dirty="0"/>
              <a:t>DI </a:t>
            </a:r>
            <a:r>
              <a:rPr lang="en-US" sz="1600" dirty="0" err="1"/>
              <a:t>Perjuangan</a:t>
            </a:r>
            <a:r>
              <a:rPr lang="en-US" sz="1600" dirty="0"/>
              <a:t> </a:t>
            </a:r>
            <a:r>
              <a:rPr lang="id-ID" sz="1600" dirty="0"/>
              <a:t> (1</a:t>
            </a:r>
            <a:r>
              <a:rPr lang="en-US" sz="1600" dirty="0"/>
              <a:t>8,2</a:t>
            </a:r>
            <a:r>
              <a:rPr lang="id-ID" sz="1600" dirty="0"/>
              <a:t>%) dan Partai Gerindra (</a:t>
            </a:r>
            <a:r>
              <a:rPr lang="en-US" sz="1600" dirty="0"/>
              <a:t>17</a:t>
            </a:r>
            <a:r>
              <a:rPr lang="id-ID" sz="1600" dirty="0"/>
              <a:t>,</a:t>
            </a:r>
            <a:r>
              <a:rPr lang="en-US" sz="1600" dirty="0"/>
              <a:t>9</a:t>
            </a:r>
            <a:r>
              <a:rPr lang="id-ID" sz="1600" dirty="0"/>
              <a:t>%). Partai lain yang memperoleh suara di atas ambang batas parlemen atau parliamentary threshold 4% adalah</a:t>
            </a:r>
            <a:r>
              <a:rPr lang="en-US" sz="1600" dirty="0"/>
              <a:t> PKS (5,4%),</a:t>
            </a:r>
            <a:r>
              <a:rPr lang="id-ID" sz="1600" dirty="0"/>
              <a:t> Partai Demokrat (4,</a:t>
            </a:r>
            <a:r>
              <a:rPr lang="en-US" sz="1600" dirty="0"/>
              <a:t>6</a:t>
            </a:r>
            <a:r>
              <a:rPr lang="id-ID" sz="1600" dirty="0"/>
              <a:t>%). PKB (</a:t>
            </a:r>
            <a:r>
              <a:rPr lang="en-US" sz="1600" dirty="0"/>
              <a:t>4,2</a:t>
            </a:r>
            <a:r>
              <a:rPr lang="id-ID" sz="1600" dirty="0"/>
              <a:t>%), </a:t>
            </a:r>
            <a:r>
              <a:rPr lang="en-US" sz="1600" dirty="0"/>
              <a:t>NASDEM</a:t>
            </a:r>
            <a:r>
              <a:rPr lang="id-ID" sz="1600" dirty="0"/>
              <a:t> (4,</a:t>
            </a:r>
            <a:r>
              <a:rPr lang="en-US" sz="1600" dirty="0"/>
              <a:t>2</a:t>
            </a:r>
            <a:r>
              <a:rPr lang="id-ID" sz="1600" dirty="0"/>
              <a:t>%), dan</a:t>
            </a:r>
            <a:r>
              <a:rPr lang="en-US" sz="1600" dirty="0"/>
              <a:t> PERINDO(1,9%),</a:t>
            </a:r>
            <a:r>
              <a:rPr lang="id-ID" sz="1600" dirty="0"/>
              <a:t> </a:t>
            </a:r>
            <a:r>
              <a:rPr lang="en-US" sz="1600" dirty="0"/>
              <a:t>PAN (1,8%), PRIMA (1,8) ,PPP (1,6%), PBB (1,1%), GARUDA (1,1%), </a:t>
            </a:r>
            <a:r>
              <a:rPr lang="en-US" sz="1600" dirty="0" err="1"/>
              <a:t>Gelora</a:t>
            </a:r>
            <a:r>
              <a:rPr lang="en-US" sz="1600" dirty="0"/>
              <a:t> (0,8%) ,PSI (0,7%),HANURA (0,4%) , BERKARYA (0,3%), </a:t>
            </a:r>
            <a:r>
              <a:rPr lang="en-US" sz="1600" dirty="0" err="1"/>
              <a:t>Umat</a:t>
            </a:r>
            <a:r>
              <a:rPr lang="en-US" sz="1600" dirty="0"/>
              <a:t> (0,3%), PKPI (0,2%) </a:t>
            </a:r>
            <a:r>
              <a:rPr lang="id-ID" sz="1600" dirty="0"/>
              <a:t>Namun, masih ada </a:t>
            </a:r>
            <a:r>
              <a:rPr lang="en-US" sz="1600" dirty="0"/>
              <a:t>12,8</a:t>
            </a:r>
            <a:r>
              <a:rPr lang="id-ID" sz="1600" dirty="0"/>
              <a:t>% responden dalam survei ini yang tidak menjawab pertanyaan tentang pilihan partai ini.</a:t>
            </a:r>
            <a:endParaRPr lang="en-ID" sz="1600" dirty="0"/>
          </a:p>
          <a:p>
            <a:endParaRPr lang="en-ID" sz="1300" dirty="0"/>
          </a:p>
        </p:txBody>
      </p:sp>
      <p:grpSp>
        <p:nvGrpSpPr>
          <p:cNvPr id="60" name="Group 59">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1" name="Isosceles Triangle 6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5" name="Rectangle 6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 name="Table 3">
            <a:extLst>
              <a:ext uri="{FF2B5EF4-FFF2-40B4-BE49-F238E27FC236}">
                <a16:creationId xmlns:a16="http://schemas.microsoft.com/office/drawing/2014/main" id="{0ED6F4CF-FE59-4A20-B905-23BEC013CA2F}"/>
              </a:ext>
            </a:extLst>
          </p:cNvPr>
          <p:cNvGraphicFramePr>
            <a:graphicFrameLocks noGrp="1"/>
          </p:cNvGraphicFramePr>
          <p:nvPr>
            <p:extLst>
              <p:ext uri="{D42A27DB-BD31-4B8C-83A1-F6EECF244321}">
                <p14:modId xmlns:p14="http://schemas.microsoft.com/office/powerpoint/2010/main" val="2321198564"/>
              </p:ext>
            </p:extLst>
          </p:nvPr>
        </p:nvGraphicFramePr>
        <p:xfrm>
          <a:off x="5660666" y="807234"/>
          <a:ext cx="6071934" cy="5763408"/>
        </p:xfrm>
        <a:graphic>
          <a:graphicData uri="http://schemas.openxmlformats.org/drawingml/2006/table">
            <a:tbl>
              <a:tblPr firstRow="1" bandRow="1">
                <a:noFill/>
                <a:tableStyleId>{5C22544A-7EE6-4342-B048-85BDC9FD1C3A}</a:tableStyleId>
              </a:tblPr>
              <a:tblGrid>
                <a:gridCol w="2214092">
                  <a:extLst>
                    <a:ext uri="{9D8B030D-6E8A-4147-A177-3AD203B41FA5}">
                      <a16:colId xmlns:a16="http://schemas.microsoft.com/office/drawing/2014/main" val="1878906849"/>
                    </a:ext>
                  </a:extLst>
                </a:gridCol>
                <a:gridCol w="3857842">
                  <a:extLst>
                    <a:ext uri="{9D8B030D-6E8A-4147-A177-3AD203B41FA5}">
                      <a16:colId xmlns:a16="http://schemas.microsoft.com/office/drawing/2014/main" val="1950218991"/>
                    </a:ext>
                  </a:extLst>
                </a:gridCol>
              </a:tblGrid>
              <a:tr h="207710">
                <a:tc>
                  <a:txBody>
                    <a:bodyPr/>
                    <a:lstStyle/>
                    <a:p>
                      <a:pPr algn="l" fontAlgn="b"/>
                      <a:r>
                        <a:rPr lang="en-ID" sz="1400" b="1" u="none" strike="noStrike" dirty="0">
                          <a:solidFill>
                            <a:schemeClr val="tx1">
                              <a:lumMod val="75000"/>
                              <a:lumOff val="25000"/>
                            </a:schemeClr>
                          </a:solidFill>
                          <a:effectLst/>
                        </a:rPr>
                        <a:t> </a:t>
                      </a:r>
                      <a:r>
                        <a:rPr lang="en-ID" sz="1400" b="1" u="none" strike="noStrike" dirty="0" err="1">
                          <a:solidFill>
                            <a:schemeClr val="tx1">
                              <a:lumMod val="75000"/>
                              <a:lumOff val="25000"/>
                            </a:schemeClr>
                          </a:solidFill>
                          <a:effectLst/>
                        </a:rPr>
                        <a:t>Parpol</a:t>
                      </a:r>
                      <a:endParaRPr lang="en-ID" sz="1400" b="1"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ID" sz="1400" b="1" u="none" strike="noStrike" dirty="0" err="1">
                          <a:solidFill>
                            <a:schemeClr val="tx1">
                              <a:lumMod val="75000"/>
                              <a:lumOff val="25000"/>
                            </a:schemeClr>
                          </a:solidFill>
                          <a:effectLst/>
                        </a:rPr>
                        <a:t>Elektabilitas</a:t>
                      </a:r>
                      <a:r>
                        <a:rPr lang="en-ID" sz="1400" b="1" u="none" strike="noStrike" dirty="0">
                          <a:solidFill>
                            <a:schemeClr val="tx1">
                              <a:lumMod val="75000"/>
                              <a:lumOff val="25000"/>
                            </a:schemeClr>
                          </a:solidFill>
                          <a:effectLst/>
                        </a:rPr>
                        <a:t> </a:t>
                      </a:r>
                      <a:r>
                        <a:rPr lang="en-ID" sz="1400" b="1" u="none" strike="noStrike" dirty="0" err="1">
                          <a:solidFill>
                            <a:schemeClr val="tx1">
                              <a:lumMod val="75000"/>
                              <a:lumOff val="25000"/>
                            </a:schemeClr>
                          </a:solidFill>
                          <a:effectLst/>
                        </a:rPr>
                        <a:t>Anggota</a:t>
                      </a:r>
                      <a:r>
                        <a:rPr lang="en-ID" sz="1400" b="1" u="none" strike="noStrike" dirty="0">
                          <a:solidFill>
                            <a:schemeClr val="tx1">
                              <a:lumMod val="75000"/>
                              <a:lumOff val="25000"/>
                            </a:schemeClr>
                          </a:solidFill>
                          <a:effectLst/>
                        </a:rPr>
                        <a:t> DPR </a:t>
                      </a:r>
                      <a:r>
                        <a:rPr lang="en-ID" sz="1400" b="1" u="none" strike="noStrike" dirty="0" err="1">
                          <a:solidFill>
                            <a:schemeClr val="tx1">
                              <a:lumMod val="75000"/>
                              <a:lumOff val="25000"/>
                            </a:schemeClr>
                          </a:solidFill>
                          <a:effectLst/>
                        </a:rPr>
                        <a:t>jika</a:t>
                      </a:r>
                      <a:r>
                        <a:rPr lang="en-ID" sz="1400" b="1" u="none" strike="noStrike" dirty="0">
                          <a:solidFill>
                            <a:schemeClr val="tx1">
                              <a:lumMod val="75000"/>
                              <a:lumOff val="25000"/>
                            </a:schemeClr>
                          </a:solidFill>
                          <a:effectLst/>
                        </a:rPr>
                        <a:t> </a:t>
                      </a:r>
                      <a:r>
                        <a:rPr lang="en-ID" sz="1400" b="1" u="none" strike="noStrike" dirty="0" err="1">
                          <a:solidFill>
                            <a:schemeClr val="tx1">
                              <a:lumMod val="75000"/>
                              <a:lumOff val="25000"/>
                            </a:schemeClr>
                          </a:solidFill>
                          <a:effectLst/>
                        </a:rPr>
                        <a:t>Pemilu</a:t>
                      </a:r>
                      <a:r>
                        <a:rPr lang="en-ID" sz="1400" b="1" u="none" strike="noStrike" dirty="0">
                          <a:solidFill>
                            <a:schemeClr val="tx1">
                              <a:lumMod val="75000"/>
                              <a:lumOff val="25000"/>
                            </a:schemeClr>
                          </a:solidFill>
                          <a:effectLst/>
                        </a:rPr>
                        <a:t> </a:t>
                      </a:r>
                      <a:r>
                        <a:rPr lang="en-ID" sz="1400" b="1" u="none" strike="noStrike" dirty="0" err="1">
                          <a:solidFill>
                            <a:schemeClr val="tx1">
                              <a:lumMod val="75000"/>
                              <a:lumOff val="25000"/>
                            </a:schemeClr>
                          </a:solidFill>
                          <a:effectLst/>
                        </a:rPr>
                        <a:t>Dilaksanakan</a:t>
                      </a:r>
                      <a:r>
                        <a:rPr lang="en-ID" sz="1400" b="1" u="none" strike="noStrike" dirty="0">
                          <a:solidFill>
                            <a:schemeClr val="tx1">
                              <a:lumMod val="75000"/>
                              <a:lumOff val="25000"/>
                            </a:schemeClr>
                          </a:solidFill>
                          <a:effectLst/>
                        </a:rPr>
                        <a:t> Hari </a:t>
                      </a:r>
                      <a:r>
                        <a:rPr lang="en-ID" sz="1400" b="1" u="none" strike="noStrike" dirty="0" err="1">
                          <a:solidFill>
                            <a:schemeClr val="tx1">
                              <a:lumMod val="75000"/>
                              <a:lumOff val="25000"/>
                            </a:schemeClr>
                          </a:solidFill>
                          <a:effectLst/>
                        </a:rPr>
                        <a:t>ini</a:t>
                      </a:r>
                      <a:r>
                        <a:rPr lang="en-ID" sz="1400" b="1" u="none" strike="noStrike" dirty="0">
                          <a:solidFill>
                            <a:schemeClr val="tx1">
                              <a:lumMod val="75000"/>
                              <a:lumOff val="25000"/>
                            </a:schemeClr>
                          </a:solidFill>
                          <a:effectLst/>
                        </a:rPr>
                        <a:t>(</a:t>
                      </a:r>
                      <a:r>
                        <a:rPr lang="en-ID" sz="1400" b="1" u="none" strike="noStrike" dirty="0" err="1">
                          <a:solidFill>
                            <a:schemeClr val="tx1">
                              <a:lumMod val="75000"/>
                              <a:lumOff val="25000"/>
                            </a:schemeClr>
                          </a:solidFill>
                          <a:effectLst/>
                        </a:rPr>
                        <a:t>pertanyaan</a:t>
                      </a:r>
                      <a:r>
                        <a:rPr lang="en-ID" sz="1400" b="1" u="none" strike="noStrike" dirty="0">
                          <a:solidFill>
                            <a:schemeClr val="tx1">
                              <a:lumMod val="75000"/>
                              <a:lumOff val="25000"/>
                            </a:schemeClr>
                          </a:solidFill>
                          <a:effectLst/>
                        </a:rPr>
                        <a:t> </a:t>
                      </a:r>
                      <a:r>
                        <a:rPr lang="en-ID" sz="1400" b="1" u="none" strike="noStrike" dirty="0" err="1">
                          <a:solidFill>
                            <a:schemeClr val="tx1">
                              <a:lumMod val="75000"/>
                              <a:lumOff val="25000"/>
                            </a:schemeClr>
                          </a:solidFill>
                          <a:effectLst/>
                        </a:rPr>
                        <a:t>Tertutup</a:t>
                      </a:r>
                      <a:r>
                        <a:rPr lang="en-ID" sz="1400" b="1" u="none" strike="noStrike" dirty="0">
                          <a:solidFill>
                            <a:schemeClr val="tx1">
                              <a:lumMod val="75000"/>
                              <a:lumOff val="25000"/>
                            </a:schemeClr>
                          </a:solidFill>
                          <a:effectLst/>
                        </a:rPr>
                        <a:t>)</a:t>
                      </a:r>
                      <a:endParaRPr lang="en-ID" sz="1400" b="1"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2568489"/>
                  </a:ext>
                </a:extLst>
              </a:tr>
              <a:tr h="207710">
                <a:tc>
                  <a:txBody>
                    <a:bodyPr/>
                    <a:lstStyle/>
                    <a:p>
                      <a:pPr algn="l" fontAlgn="b"/>
                      <a:r>
                        <a:rPr lang="en-ID" sz="1400" u="none" strike="noStrike">
                          <a:solidFill>
                            <a:schemeClr val="tx1">
                              <a:lumMod val="75000"/>
                              <a:lumOff val="25000"/>
                            </a:schemeClr>
                          </a:solidFill>
                          <a:effectLst/>
                        </a:rPr>
                        <a:t>Golkar</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20,70%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2669219"/>
                  </a:ext>
                </a:extLst>
              </a:tr>
              <a:tr h="207710">
                <a:tc>
                  <a:txBody>
                    <a:bodyPr/>
                    <a:lstStyle/>
                    <a:p>
                      <a:pPr algn="l" fontAlgn="b"/>
                      <a:r>
                        <a:rPr lang="en-ID" sz="1400" u="none" strike="noStrike">
                          <a:solidFill>
                            <a:schemeClr val="tx1">
                              <a:lumMod val="75000"/>
                              <a:lumOff val="25000"/>
                            </a:schemeClr>
                          </a:solidFill>
                          <a:effectLst/>
                        </a:rPr>
                        <a:t>PDIP</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18,20%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35193"/>
                  </a:ext>
                </a:extLst>
              </a:tr>
              <a:tr h="207710">
                <a:tc>
                  <a:txBody>
                    <a:bodyPr/>
                    <a:lstStyle/>
                    <a:p>
                      <a:pPr algn="l" fontAlgn="b"/>
                      <a:r>
                        <a:rPr lang="en-ID" sz="1400" u="none" strike="noStrike">
                          <a:solidFill>
                            <a:schemeClr val="tx1">
                              <a:lumMod val="75000"/>
                              <a:lumOff val="25000"/>
                            </a:schemeClr>
                          </a:solidFill>
                          <a:effectLst/>
                        </a:rPr>
                        <a:t>Gerindra</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17,90%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4996590"/>
                  </a:ext>
                </a:extLst>
              </a:tr>
              <a:tr h="207710">
                <a:tc>
                  <a:txBody>
                    <a:bodyPr/>
                    <a:lstStyle/>
                    <a:p>
                      <a:pPr algn="l" fontAlgn="b"/>
                      <a:r>
                        <a:rPr lang="en-ID" sz="1400" u="none" strike="noStrike">
                          <a:solidFill>
                            <a:schemeClr val="tx1">
                              <a:lumMod val="75000"/>
                              <a:lumOff val="25000"/>
                            </a:schemeClr>
                          </a:solidFill>
                          <a:effectLst/>
                        </a:rPr>
                        <a:t>PKS</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a:solidFill>
                            <a:schemeClr val="tx1">
                              <a:lumMod val="75000"/>
                              <a:lumOff val="25000"/>
                            </a:schemeClr>
                          </a:solidFill>
                          <a:effectLst/>
                        </a:rPr>
                        <a:t>5,40%</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7206659"/>
                  </a:ext>
                </a:extLst>
              </a:tr>
              <a:tr h="207710">
                <a:tc>
                  <a:txBody>
                    <a:bodyPr/>
                    <a:lstStyle/>
                    <a:p>
                      <a:pPr algn="l" fontAlgn="b"/>
                      <a:r>
                        <a:rPr lang="en-ID" sz="1400" u="none" strike="noStrike">
                          <a:solidFill>
                            <a:schemeClr val="tx1">
                              <a:lumMod val="75000"/>
                              <a:lumOff val="25000"/>
                            </a:schemeClr>
                          </a:solidFill>
                          <a:effectLst/>
                        </a:rPr>
                        <a:t>Demokrat</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4,60%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8121978"/>
                  </a:ext>
                </a:extLst>
              </a:tr>
              <a:tr h="207710">
                <a:tc>
                  <a:txBody>
                    <a:bodyPr/>
                    <a:lstStyle/>
                    <a:p>
                      <a:pPr algn="l" fontAlgn="b"/>
                      <a:r>
                        <a:rPr lang="en-ID" sz="1400" u="none" strike="noStrike">
                          <a:solidFill>
                            <a:schemeClr val="tx1">
                              <a:lumMod val="75000"/>
                              <a:lumOff val="25000"/>
                            </a:schemeClr>
                          </a:solidFill>
                          <a:effectLst/>
                        </a:rPr>
                        <a:t>PKB</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a:solidFill>
                            <a:schemeClr val="tx1">
                              <a:lumMod val="75000"/>
                              <a:lumOff val="25000"/>
                            </a:schemeClr>
                          </a:solidFill>
                          <a:effectLst/>
                        </a:rPr>
                        <a:t>4,20%</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2046136"/>
                  </a:ext>
                </a:extLst>
              </a:tr>
              <a:tr h="207710">
                <a:tc>
                  <a:txBody>
                    <a:bodyPr/>
                    <a:lstStyle/>
                    <a:p>
                      <a:pPr algn="l" fontAlgn="b"/>
                      <a:r>
                        <a:rPr lang="en-ID" sz="1400" u="none" strike="noStrike">
                          <a:solidFill>
                            <a:schemeClr val="tx1">
                              <a:lumMod val="75000"/>
                              <a:lumOff val="25000"/>
                            </a:schemeClr>
                          </a:solidFill>
                          <a:effectLst/>
                        </a:rPr>
                        <a:t>Nasdem</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4,20%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320187"/>
                  </a:ext>
                </a:extLst>
              </a:tr>
              <a:tr h="207710">
                <a:tc>
                  <a:txBody>
                    <a:bodyPr/>
                    <a:lstStyle/>
                    <a:p>
                      <a:pPr algn="l" fontAlgn="b"/>
                      <a:r>
                        <a:rPr lang="en-ID" sz="1400" u="none" strike="noStrike">
                          <a:solidFill>
                            <a:schemeClr val="tx1">
                              <a:lumMod val="75000"/>
                              <a:lumOff val="25000"/>
                            </a:schemeClr>
                          </a:solidFill>
                          <a:effectLst/>
                        </a:rPr>
                        <a:t>Perindo</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a:solidFill>
                            <a:schemeClr val="tx1">
                              <a:lumMod val="75000"/>
                              <a:lumOff val="25000"/>
                            </a:schemeClr>
                          </a:solidFill>
                          <a:effectLst/>
                        </a:rPr>
                        <a:t>1,90%</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0659132"/>
                  </a:ext>
                </a:extLst>
              </a:tr>
              <a:tr h="207710">
                <a:tc>
                  <a:txBody>
                    <a:bodyPr/>
                    <a:lstStyle/>
                    <a:p>
                      <a:pPr algn="l" fontAlgn="b"/>
                      <a:r>
                        <a:rPr lang="en-ID" sz="1400" u="none" strike="noStrike">
                          <a:solidFill>
                            <a:schemeClr val="tx1">
                              <a:lumMod val="75000"/>
                              <a:lumOff val="25000"/>
                            </a:schemeClr>
                          </a:solidFill>
                          <a:effectLst/>
                        </a:rPr>
                        <a:t>PAN</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1,80%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458513"/>
                  </a:ext>
                </a:extLst>
              </a:tr>
              <a:tr h="207710">
                <a:tc>
                  <a:txBody>
                    <a:bodyPr/>
                    <a:lstStyle/>
                    <a:p>
                      <a:pPr algn="l" fontAlgn="b"/>
                      <a:r>
                        <a:rPr lang="en-ID" sz="1400" u="none" strike="noStrike">
                          <a:solidFill>
                            <a:schemeClr val="tx1">
                              <a:lumMod val="75000"/>
                              <a:lumOff val="25000"/>
                            </a:schemeClr>
                          </a:solidFill>
                          <a:effectLst/>
                        </a:rPr>
                        <a:t>PRIMA </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1,80%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2774714"/>
                  </a:ext>
                </a:extLst>
              </a:tr>
              <a:tr h="207710">
                <a:tc>
                  <a:txBody>
                    <a:bodyPr/>
                    <a:lstStyle/>
                    <a:p>
                      <a:pPr algn="l" fontAlgn="b"/>
                      <a:r>
                        <a:rPr lang="en-ID" sz="1400" u="none" strike="noStrike">
                          <a:solidFill>
                            <a:schemeClr val="tx1">
                              <a:lumMod val="75000"/>
                              <a:lumOff val="25000"/>
                            </a:schemeClr>
                          </a:solidFill>
                          <a:effectLst/>
                        </a:rPr>
                        <a:t>PPP</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a:solidFill>
                            <a:schemeClr val="tx1">
                              <a:lumMod val="75000"/>
                              <a:lumOff val="25000"/>
                            </a:schemeClr>
                          </a:solidFill>
                          <a:effectLst/>
                        </a:rPr>
                        <a:t>1,60%</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7135611"/>
                  </a:ext>
                </a:extLst>
              </a:tr>
              <a:tr h="207710">
                <a:tc>
                  <a:txBody>
                    <a:bodyPr/>
                    <a:lstStyle/>
                    <a:p>
                      <a:pPr algn="l" fontAlgn="b"/>
                      <a:r>
                        <a:rPr lang="en-ID" sz="1400" u="none" strike="noStrike">
                          <a:solidFill>
                            <a:schemeClr val="tx1">
                              <a:lumMod val="75000"/>
                              <a:lumOff val="25000"/>
                            </a:schemeClr>
                          </a:solidFill>
                          <a:effectLst/>
                        </a:rPr>
                        <a:t>PBB</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1,10%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2004989"/>
                  </a:ext>
                </a:extLst>
              </a:tr>
              <a:tr h="207710">
                <a:tc>
                  <a:txBody>
                    <a:bodyPr/>
                    <a:lstStyle/>
                    <a:p>
                      <a:pPr algn="l" fontAlgn="b"/>
                      <a:r>
                        <a:rPr lang="en-ID" sz="1400" u="none" strike="noStrike">
                          <a:solidFill>
                            <a:schemeClr val="tx1">
                              <a:lumMod val="75000"/>
                              <a:lumOff val="25000"/>
                            </a:schemeClr>
                          </a:solidFill>
                          <a:effectLst/>
                        </a:rPr>
                        <a:t>Garuda</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1,10%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7648966"/>
                  </a:ext>
                </a:extLst>
              </a:tr>
              <a:tr h="207710">
                <a:tc>
                  <a:txBody>
                    <a:bodyPr/>
                    <a:lstStyle/>
                    <a:p>
                      <a:pPr algn="l" fontAlgn="b"/>
                      <a:r>
                        <a:rPr lang="en-ID" sz="1400" u="none" strike="noStrike">
                          <a:solidFill>
                            <a:schemeClr val="tx1">
                              <a:lumMod val="75000"/>
                              <a:lumOff val="25000"/>
                            </a:schemeClr>
                          </a:solidFill>
                          <a:effectLst/>
                        </a:rPr>
                        <a:t>Gelora</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0,80%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062820"/>
                  </a:ext>
                </a:extLst>
              </a:tr>
              <a:tr h="207710">
                <a:tc>
                  <a:txBody>
                    <a:bodyPr/>
                    <a:lstStyle/>
                    <a:p>
                      <a:pPr algn="l" fontAlgn="b"/>
                      <a:r>
                        <a:rPr lang="en-ID" sz="1400" u="none" strike="noStrike">
                          <a:solidFill>
                            <a:schemeClr val="tx1">
                              <a:lumMod val="75000"/>
                              <a:lumOff val="25000"/>
                            </a:schemeClr>
                          </a:solidFill>
                          <a:effectLst/>
                        </a:rPr>
                        <a:t>PSI</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0,70%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483625"/>
                  </a:ext>
                </a:extLst>
              </a:tr>
              <a:tr h="207710">
                <a:tc>
                  <a:txBody>
                    <a:bodyPr/>
                    <a:lstStyle/>
                    <a:p>
                      <a:pPr algn="l" fontAlgn="b"/>
                      <a:r>
                        <a:rPr lang="en-ID" sz="1400" u="none" strike="noStrike">
                          <a:solidFill>
                            <a:schemeClr val="tx1">
                              <a:lumMod val="75000"/>
                              <a:lumOff val="25000"/>
                            </a:schemeClr>
                          </a:solidFill>
                          <a:effectLst/>
                        </a:rPr>
                        <a:t>Hanura</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0,40%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6954496"/>
                  </a:ext>
                </a:extLst>
              </a:tr>
              <a:tr h="207710">
                <a:tc>
                  <a:txBody>
                    <a:bodyPr/>
                    <a:lstStyle/>
                    <a:p>
                      <a:pPr algn="l" fontAlgn="b"/>
                      <a:r>
                        <a:rPr lang="en-ID" sz="1400" u="none" strike="noStrike">
                          <a:solidFill>
                            <a:schemeClr val="tx1">
                              <a:lumMod val="75000"/>
                              <a:lumOff val="25000"/>
                            </a:schemeClr>
                          </a:solidFill>
                          <a:effectLst/>
                        </a:rPr>
                        <a:t>Umat</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0,30%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3781239"/>
                  </a:ext>
                </a:extLst>
              </a:tr>
              <a:tr h="207710">
                <a:tc>
                  <a:txBody>
                    <a:bodyPr/>
                    <a:lstStyle/>
                    <a:p>
                      <a:pPr algn="l" fontAlgn="b"/>
                      <a:r>
                        <a:rPr lang="en-ID" sz="1400" u="none" strike="noStrike">
                          <a:solidFill>
                            <a:schemeClr val="tx1">
                              <a:lumMod val="75000"/>
                              <a:lumOff val="25000"/>
                            </a:schemeClr>
                          </a:solidFill>
                          <a:effectLst/>
                        </a:rPr>
                        <a:t>Berkarya </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0,30%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6235278"/>
                  </a:ext>
                </a:extLst>
              </a:tr>
              <a:tr h="207710">
                <a:tc>
                  <a:txBody>
                    <a:bodyPr/>
                    <a:lstStyle/>
                    <a:p>
                      <a:pPr algn="l" fontAlgn="b"/>
                      <a:r>
                        <a:rPr lang="en-ID" sz="1400" u="none" strike="noStrike">
                          <a:solidFill>
                            <a:schemeClr val="tx1">
                              <a:lumMod val="75000"/>
                              <a:lumOff val="25000"/>
                            </a:schemeClr>
                          </a:solidFill>
                          <a:effectLst/>
                        </a:rPr>
                        <a:t>PKPI</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0,20%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8416176"/>
                  </a:ext>
                </a:extLst>
              </a:tr>
              <a:tr h="207710">
                <a:tc>
                  <a:txBody>
                    <a:bodyPr/>
                    <a:lstStyle/>
                    <a:p>
                      <a:pPr algn="l" fontAlgn="b"/>
                      <a:r>
                        <a:rPr lang="en-ID" sz="1400" u="none" strike="noStrike">
                          <a:solidFill>
                            <a:schemeClr val="tx1">
                              <a:lumMod val="75000"/>
                              <a:lumOff val="25000"/>
                            </a:schemeClr>
                          </a:solidFill>
                          <a:effectLst/>
                        </a:rPr>
                        <a:t>Tidak Memilih</a:t>
                      </a:r>
                      <a:endParaRPr lang="en-ID" sz="1400" b="0" i="0" u="none" strike="noStrike">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ID" sz="1400" u="none" strike="noStrike" dirty="0">
                          <a:solidFill>
                            <a:schemeClr val="tx1">
                              <a:lumMod val="75000"/>
                              <a:lumOff val="25000"/>
                            </a:schemeClr>
                          </a:solidFill>
                          <a:effectLst/>
                        </a:rPr>
                        <a:t>12,80%</a:t>
                      </a:r>
                      <a:endParaRPr lang="en-ID" sz="1400" b="0" i="0" u="none" strike="noStrike" dirty="0">
                        <a:solidFill>
                          <a:schemeClr val="tx1">
                            <a:lumMod val="75000"/>
                            <a:lumOff val="25000"/>
                          </a:schemeClr>
                        </a:solidFill>
                        <a:effectLst/>
                        <a:latin typeface="Calibri" panose="020F0502020204030204" pitchFamily="34" charset="0"/>
                      </a:endParaRPr>
                    </a:p>
                  </a:txBody>
                  <a:tcPr marL="50927" marR="38195" marT="25464" marB="2546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2798063"/>
                  </a:ext>
                </a:extLst>
              </a:tr>
            </a:tbl>
          </a:graphicData>
        </a:graphic>
      </p:graphicFrame>
    </p:spTree>
    <p:extLst>
      <p:ext uri="{BB962C8B-B14F-4D97-AF65-F5344CB8AC3E}">
        <p14:creationId xmlns:p14="http://schemas.microsoft.com/office/powerpoint/2010/main" val="371101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CCED1-FC9C-46BE-A928-2E7279A36563}"/>
              </a:ext>
            </a:extLst>
          </p:cNvPr>
          <p:cNvSpPr>
            <a:spLocks noGrp="1"/>
          </p:cNvSpPr>
          <p:nvPr>
            <p:ph type="title"/>
          </p:nvPr>
        </p:nvSpPr>
        <p:spPr/>
        <p:txBody>
          <a:bodyPr>
            <a:normAutofit/>
          </a:bodyPr>
          <a:lstStyle/>
          <a:p>
            <a:pPr algn="just"/>
            <a:r>
              <a:rPr lang="en-US" sz="2400" dirty="0" err="1">
                <a:latin typeface="+mn-lt"/>
              </a:rPr>
              <a:t>Pengetahuan</a:t>
            </a:r>
            <a:r>
              <a:rPr lang="en-US" sz="2400" dirty="0">
                <a:latin typeface="+mn-lt"/>
              </a:rPr>
              <a:t> dan </a:t>
            </a:r>
            <a:r>
              <a:rPr lang="en-US" sz="2400" dirty="0" err="1">
                <a:latin typeface="+mn-lt"/>
              </a:rPr>
              <a:t>Pemahaman</a:t>
            </a:r>
            <a:r>
              <a:rPr lang="en-US" sz="2400" dirty="0">
                <a:latin typeface="+mn-lt"/>
              </a:rPr>
              <a:t>  Masyarakat </a:t>
            </a:r>
            <a:r>
              <a:rPr lang="en-US" sz="2400" dirty="0" err="1">
                <a:latin typeface="+mn-lt"/>
              </a:rPr>
              <a:t>tentang</a:t>
            </a:r>
            <a:r>
              <a:rPr lang="en-US" sz="2400" dirty="0">
                <a:latin typeface="+mn-lt"/>
              </a:rPr>
              <a:t> </a:t>
            </a:r>
            <a:r>
              <a:rPr lang="en-US" sz="2400" dirty="0" err="1">
                <a:latin typeface="+mn-lt"/>
              </a:rPr>
              <a:t>Persyaratan</a:t>
            </a:r>
            <a:r>
              <a:rPr lang="en-US" sz="2400" dirty="0">
                <a:latin typeface="+mn-lt"/>
              </a:rPr>
              <a:t> </a:t>
            </a:r>
            <a:r>
              <a:rPr lang="en-US" sz="2400" dirty="0" err="1">
                <a:latin typeface="+mn-lt"/>
              </a:rPr>
              <a:t>Seseorang</a:t>
            </a:r>
            <a:r>
              <a:rPr lang="en-US" sz="2400" dirty="0">
                <a:latin typeface="+mn-lt"/>
              </a:rPr>
              <a:t> yang </a:t>
            </a:r>
            <a:r>
              <a:rPr lang="en-US" sz="2400" dirty="0" err="1">
                <a:latin typeface="+mn-lt"/>
              </a:rPr>
              <a:t>dicalonkan</a:t>
            </a:r>
            <a:r>
              <a:rPr lang="en-US" sz="2400" dirty="0">
                <a:latin typeface="+mn-lt"/>
              </a:rPr>
              <a:t> dan </a:t>
            </a:r>
            <a:r>
              <a:rPr lang="en-US" sz="2400" dirty="0" err="1">
                <a:latin typeface="+mn-lt"/>
              </a:rPr>
              <a:t>diusung</a:t>
            </a:r>
            <a:r>
              <a:rPr lang="en-US" sz="2400" dirty="0">
                <a:latin typeface="+mn-lt"/>
              </a:rPr>
              <a:t> </a:t>
            </a:r>
            <a:r>
              <a:rPr lang="en-US" sz="2400" dirty="0" err="1">
                <a:latin typeface="+mn-lt"/>
              </a:rPr>
              <a:t>untuk</a:t>
            </a:r>
            <a:r>
              <a:rPr lang="en-US" sz="2400" dirty="0">
                <a:latin typeface="+mn-lt"/>
              </a:rPr>
              <a:t> </a:t>
            </a:r>
            <a:r>
              <a:rPr lang="en-US" sz="2400" dirty="0" err="1">
                <a:latin typeface="+mn-lt"/>
              </a:rPr>
              <a:t>menjadi</a:t>
            </a:r>
            <a:r>
              <a:rPr lang="en-US" sz="2400" dirty="0">
                <a:latin typeface="+mn-lt"/>
              </a:rPr>
              <a:t> </a:t>
            </a:r>
            <a:r>
              <a:rPr lang="en-US" sz="2400" dirty="0" err="1">
                <a:latin typeface="+mn-lt"/>
              </a:rPr>
              <a:t>Capres</a:t>
            </a:r>
            <a:r>
              <a:rPr lang="en-US" sz="2400" dirty="0">
                <a:latin typeface="+mn-lt"/>
              </a:rPr>
              <a:t> &amp; </a:t>
            </a:r>
            <a:r>
              <a:rPr lang="en-US" sz="2400" dirty="0" err="1">
                <a:latin typeface="+mn-lt"/>
              </a:rPr>
              <a:t>Cawapres</a:t>
            </a:r>
            <a:r>
              <a:rPr lang="en-US" sz="2400" dirty="0">
                <a:latin typeface="+mn-lt"/>
              </a:rPr>
              <a:t> </a:t>
            </a:r>
            <a:r>
              <a:rPr lang="en-ID" sz="2400" b="0" i="0" dirty="0">
                <a:solidFill>
                  <a:srgbClr val="000000"/>
                </a:solidFill>
                <a:effectLst/>
                <a:latin typeface="+mn-lt"/>
              </a:rPr>
              <a:t> </a:t>
            </a:r>
            <a:r>
              <a:rPr lang="en-ID" sz="2400" b="0" i="0" dirty="0" err="1">
                <a:solidFill>
                  <a:srgbClr val="000000"/>
                </a:solidFill>
                <a:effectLst/>
                <a:latin typeface="+mn-lt"/>
              </a:rPr>
              <a:t>berdasarkan</a:t>
            </a:r>
            <a:r>
              <a:rPr lang="en-ID" sz="2400" b="0" i="0" dirty="0">
                <a:solidFill>
                  <a:srgbClr val="000000"/>
                </a:solidFill>
                <a:effectLst/>
                <a:latin typeface="+mn-lt"/>
              </a:rPr>
              <a:t> UU </a:t>
            </a:r>
            <a:r>
              <a:rPr lang="en-ID" sz="2400" b="0" i="0" dirty="0" err="1">
                <a:solidFill>
                  <a:srgbClr val="000000"/>
                </a:solidFill>
                <a:effectLst/>
                <a:latin typeface="+mn-lt"/>
              </a:rPr>
              <a:t>Nomor</a:t>
            </a:r>
            <a:r>
              <a:rPr lang="en-ID" sz="2400" b="0" i="0" dirty="0">
                <a:solidFill>
                  <a:srgbClr val="000000"/>
                </a:solidFill>
                <a:effectLst/>
                <a:latin typeface="+mn-lt"/>
              </a:rPr>
              <a:t> 7 </a:t>
            </a:r>
            <a:r>
              <a:rPr lang="en-ID" sz="2400" b="0" i="0" dirty="0" err="1">
                <a:solidFill>
                  <a:srgbClr val="000000"/>
                </a:solidFill>
                <a:effectLst/>
                <a:latin typeface="+mn-lt"/>
              </a:rPr>
              <a:t>tahun</a:t>
            </a:r>
            <a:r>
              <a:rPr lang="en-ID" sz="2400" b="0" i="0" dirty="0">
                <a:solidFill>
                  <a:srgbClr val="000000"/>
                </a:solidFill>
                <a:effectLst/>
                <a:latin typeface="+mn-lt"/>
              </a:rPr>
              <a:t> 2017 </a:t>
            </a:r>
            <a:r>
              <a:rPr lang="en-ID" sz="2400" b="0" i="0" dirty="0" err="1">
                <a:solidFill>
                  <a:srgbClr val="000000"/>
                </a:solidFill>
                <a:effectLst/>
                <a:latin typeface="+mn-lt"/>
              </a:rPr>
              <a:t>tentang</a:t>
            </a:r>
            <a:r>
              <a:rPr lang="en-ID" sz="2400" b="0" i="0" dirty="0">
                <a:solidFill>
                  <a:srgbClr val="000000"/>
                </a:solidFill>
                <a:effectLst/>
                <a:latin typeface="+mn-lt"/>
              </a:rPr>
              <a:t> </a:t>
            </a:r>
            <a:r>
              <a:rPr lang="en-ID" sz="2400" b="0" i="0" dirty="0" err="1">
                <a:solidFill>
                  <a:srgbClr val="000000"/>
                </a:solidFill>
                <a:effectLst/>
                <a:latin typeface="+mn-lt"/>
              </a:rPr>
              <a:t>Pemilu</a:t>
            </a:r>
            <a:endParaRPr lang="en-ID" sz="2400" dirty="0">
              <a:latin typeface="+mn-lt"/>
            </a:endParaRPr>
          </a:p>
        </p:txBody>
      </p:sp>
      <p:sp>
        <p:nvSpPr>
          <p:cNvPr id="3" name="Content Placeholder 2">
            <a:extLst>
              <a:ext uri="{FF2B5EF4-FFF2-40B4-BE49-F238E27FC236}">
                <a16:creationId xmlns:a16="http://schemas.microsoft.com/office/drawing/2014/main" id="{346BEF50-FBB0-4C42-8904-C795CE6BCB01}"/>
              </a:ext>
            </a:extLst>
          </p:cNvPr>
          <p:cNvSpPr>
            <a:spLocks noGrp="1"/>
          </p:cNvSpPr>
          <p:nvPr>
            <p:ph idx="1"/>
          </p:nvPr>
        </p:nvSpPr>
        <p:spPr>
          <a:xfrm>
            <a:off x="838200" y="1678319"/>
            <a:ext cx="10515600" cy="1427026"/>
          </a:xfrm>
        </p:spPr>
        <p:txBody>
          <a:bodyPr>
            <a:normAutofit/>
          </a:bodyPr>
          <a:lstStyle/>
          <a:p>
            <a:pPr algn="just"/>
            <a:r>
              <a:rPr lang="en-ID" sz="1600" dirty="0" err="1">
                <a:solidFill>
                  <a:srgbClr val="000000"/>
                </a:solidFill>
              </a:rPr>
              <a:t>M</a:t>
            </a:r>
            <a:r>
              <a:rPr lang="en-ID" sz="1600" i="0" dirty="0" err="1">
                <a:solidFill>
                  <a:srgbClr val="000000"/>
                </a:solidFill>
                <a:effectLst/>
              </a:rPr>
              <a:t>engatakan</a:t>
            </a:r>
            <a:r>
              <a:rPr lang="en-ID" sz="1600" i="0" dirty="0">
                <a:solidFill>
                  <a:srgbClr val="000000"/>
                </a:solidFill>
                <a:effectLst/>
              </a:rPr>
              <a:t> </a:t>
            </a:r>
            <a:r>
              <a:rPr lang="en-ID" sz="1600" i="0" dirty="0" err="1">
                <a:solidFill>
                  <a:srgbClr val="000000"/>
                </a:solidFill>
                <a:effectLst/>
              </a:rPr>
              <a:t>syarat</a:t>
            </a:r>
            <a:r>
              <a:rPr lang="en-ID" sz="1600" i="0" dirty="0">
                <a:solidFill>
                  <a:srgbClr val="000000"/>
                </a:solidFill>
                <a:effectLst/>
              </a:rPr>
              <a:t> </a:t>
            </a:r>
            <a:r>
              <a:rPr lang="en-ID" sz="1600" i="0" dirty="0" err="1">
                <a:solidFill>
                  <a:srgbClr val="000000"/>
                </a:solidFill>
                <a:effectLst/>
              </a:rPr>
              <a:t>mengusung</a:t>
            </a:r>
            <a:r>
              <a:rPr lang="en-ID" sz="1600" i="0" dirty="0">
                <a:solidFill>
                  <a:srgbClr val="000000"/>
                </a:solidFill>
                <a:effectLst/>
              </a:rPr>
              <a:t> </a:t>
            </a:r>
            <a:r>
              <a:rPr lang="en-ID" sz="1600" i="0" dirty="0" err="1">
                <a:solidFill>
                  <a:srgbClr val="000000"/>
                </a:solidFill>
                <a:effectLst/>
              </a:rPr>
              <a:t>calon</a:t>
            </a:r>
            <a:r>
              <a:rPr lang="en-ID" sz="1600" i="0" dirty="0">
                <a:solidFill>
                  <a:srgbClr val="000000"/>
                </a:solidFill>
                <a:effectLst/>
              </a:rPr>
              <a:t> </a:t>
            </a:r>
            <a:r>
              <a:rPr lang="en-ID" sz="1600" i="0" dirty="0" err="1">
                <a:solidFill>
                  <a:srgbClr val="000000"/>
                </a:solidFill>
                <a:effectLst/>
              </a:rPr>
              <a:t>presiden</a:t>
            </a:r>
            <a:r>
              <a:rPr lang="en-ID" sz="1600" i="0" dirty="0">
                <a:solidFill>
                  <a:srgbClr val="000000"/>
                </a:solidFill>
                <a:effectLst/>
              </a:rPr>
              <a:t> dan </a:t>
            </a:r>
            <a:r>
              <a:rPr lang="en-ID" sz="1600" i="0" dirty="0" err="1">
                <a:solidFill>
                  <a:srgbClr val="000000"/>
                </a:solidFill>
                <a:effectLst/>
              </a:rPr>
              <a:t>calon</a:t>
            </a:r>
            <a:r>
              <a:rPr lang="en-ID" sz="1600" i="0" dirty="0">
                <a:solidFill>
                  <a:srgbClr val="000000"/>
                </a:solidFill>
                <a:effectLst/>
              </a:rPr>
              <a:t> wakil </a:t>
            </a:r>
            <a:r>
              <a:rPr lang="en-ID" sz="1600" i="0" dirty="0" err="1">
                <a:solidFill>
                  <a:srgbClr val="000000"/>
                </a:solidFill>
                <a:effectLst/>
              </a:rPr>
              <a:t>presiden</a:t>
            </a:r>
            <a:r>
              <a:rPr lang="en-ID" sz="1600" i="0" dirty="0">
                <a:solidFill>
                  <a:srgbClr val="000000"/>
                </a:solidFill>
                <a:effectLst/>
              </a:rPr>
              <a:t> pada </a:t>
            </a:r>
            <a:r>
              <a:rPr lang="en-ID" sz="1600" i="0" dirty="0" err="1">
                <a:solidFill>
                  <a:srgbClr val="000000"/>
                </a:solidFill>
                <a:effectLst/>
              </a:rPr>
              <a:t>Pemilu</a:t>
            </a:r>
            <a:r>
              <a:rPr lang="en-ID" sz="1600" i="0" dirty="0">
                <a:solidFill>
                  <a:srgbClr val="000000"/>
                </a:solidFill>
                <a:effectLst/>
              </a:rPr>
              <a:t> 2024 </a:t>
            </a:r>
            <a:r>
              <a:rPr lang="en-ID" sz="1600" i="0" dirty="0" err="1">
                <a:solidFill>
                  <a:srgbClr val="000000"/>
                </a:solidFill>
                <a:effectLst/>
              </a:rPr>
              <a:t>berdasarkan</a:t>
            </a:r>
            <a:r>
              <a:rPr lang="en-ID" sz="1600" i="0" dirty="0">
                <a:solidFill>
                  <a:srgbClr val="000000"/>
                </a:solidFill>
                <a:effectLst/>
              </a:rPr>
              <a:t> </a:t>
            </a:r>
            <a:r>
              <a:rPr lang="en-ID" sz="1600" i="0" dirty="0" err="1">
                <a:solidFill>
                  <a:srgbClr val="000000"/>
                </a:solidFill>
                <a:effectLst/>
              </a:rPr>
              <a:t>hasil</a:t>
            </a:r>
            <a:r>
              <a:rPr lang="en-ID" sz="1600" i="0" dirty="0">
                <a:solidFill>
                  <a:srgbClr val="000000"/>
                </a:solidFill>
                <a:effectLst/>
              </a:rPr>
              <a:t> </a:t>
            </a:r>
            <a:r>
              <a:rPr lang="en-ID" sz="1600" i="0" dirty="0" err="1">
                <a:solidFill>
                  <a:srgbClr val="000000"/>
                </a:solidFill>
                <a:effectLst/>
              </a:rPr>
              <a:t>Pemilu</a:t>
            </a:r>
            <a:r>
              <a:rPr lang="en-ID" sz="1600" i="0" dirty="0">
                <a:solidFill>
                  <a:srgbClr val="000000"/>
                </a:solidFill>
                <a:effectLst/>
              </a:rPr>
              <a:t> </a:t>
            </a:r>
            <a:r>
              <a:rPr lang="en-ID" sz="1600" i="0" dirty="0" err="1">
                <a:solidFill>
                  <a:srgbClr val="000000"/>
                </a:solidFill>
                <a:effectLst/>
              </a:rPr>
              <a:t>Legislatif</a:t>
            </a:r>
            <a:r>
              <a:rPr lang="en-ID" sz="1600" i="0" dirty="0">
                <a:solidFill>
                  <a:srgbClr val="000000"/>
                </a:solidFill>
                <a:effectLst/>
              </a:rPr>
              <a:t> 2019 dan </a:t>
            </a:r>
            <a:r>
              <a:rPr lang="en-ID" sz="1600" i="0" dirty="0" err="1">
                <a:solidFill>
                  <a:srgbClr val="000000"/>
                </a:solidFill>
                <a:effectLst/>
              </a:rPr>
              <a:t>Partai</a:t>
            </a:r>
            <a:r>
              <a:rPr lang="en-ID" sz="1600" i="0" dirty="0">
                <a:solidFill>
                  <a:srgbClr val="000000"/>
                </a:solidFill>
                <a:effectLst/>
              </a:rPr>
              <a:t> </a:t>
            </a:r>
            <a:r>
              <a:rPr lang="en-ID" sz="1600" i="0" dirty="0" err="1">
                <a:solidFill>
                  <a:srgbClr val="000000"/>
                </a:solidFill>
                <a:effectLst/>
              </a:rPr>
              <a:t>atau</a:t>
            </a:r>
            <a:r>
              <a:rPr lang="en-ID" sz="1600" i="0" dirty="0">
                <a:solidFill>
                  <a:srgbClr val="000000"/>
                </a:solidFill>
                <a:effectLst/>
              </a:rPr>
              <a:t> </a:t>
            </a:r>
            <a:r>
              <a:rPr lang="en-ID" sz="1600" i="0" dirty="0" err="1">
                <a:solidFill>
                  <a:srgbClr val="000000"/>
                </a:solidFill>
                <a:effectLst/>
              </a:rPr>
              <a:t>koalisi</a:t>
            </a:r>
            <a:r>
              <a:rPr lang="en-ID" sz="1600" i="0" dirty="0">
                <a:solidFill>
                  <a:srgbClr val="000000"/>
                </a:solidFill>
                <a:effectLst/>
              </a:rPr>
              <a:t> </a:t>
            </a:r>
            <a:r>
              <a:rPr lang="en-ID" sz="1600" i="0" dirty="0" err="1">
                <a:solidFill>
                  <a:srgbClr val="000000"/>
                </a:solidFill>
                <a:effectLst/>
              </a:rPr>
              <a:t>partai</a:t>
            </a:r>
            <a:r>
              <a:rPr lang="en-ID" sz="1600" i="0" dirty="0">
                <a:solidFill>
                  <a:srgbClr val="000000"/>
                </a:solidFill>
                <a:effectLst/>
              </a:rPr>
              <a:t> yang </a:t>
            </a:r>
            <a:r>
              <a:rPr lang="en-ID" sz="1600" i="0" dirty="0" err="1">
                <a:solidFill>
                  <a:srgbClr val="000000"/>
                </a:solidFill>
                <a:effectLst/>
              </a:rPr>
              <a:t>berhasil</a:t>
            </a:r>
            <a:r>
              <a:rPr lang="en-ID" sz="1600" i="0" dirty="0">
                <a:solidFill>
                  <a:srgbClr val="000000"/>
                </a:solidFill>
                <a:effectLst/>
              </a:rPr>
              <a:t> </a:t>
            </a:r>
            <a:r>
              <a:rPr lang="en-ID" sz="1600" i="0" dirty="0" err="1">
                <a:solidFill>
                  <a:srgbClr val="000000"/>
                </a:solidFill>
                <a:effectLst/>
              </a:rPr>
              <a:t>memperoleh</a:t>
            </a:r>
            <a:r>
              <a:rPr lang="en-ID" sz="1600" i="0" dirty="0">
                <a:solidFill>
                  <a:srgbClr val="000000"/>
                </a:solidFill>
                <a:effectLst/>
              </a:rPr>
              <a:t> minimal 25 </a:t>
            </a:r>
            <a:r>
              <a:rPr lang="en-ID" sz="1600" i="0" dirty="0" err="1">
                <a:solidFill>
                  <a:srgbClr val="000000"/>
                </a:solidFill>
                <a:effectLst/>
              </a:rPr>
              <a:t>persen</a:t>
            </a:r>
            <a:r>
              <a:rPr lang="en-ID" sz="1600" i="0" dirty="0">
                <a:solidFill>
                  <a:srgbClr val="000000"/>
                </a:solidFill>
                <a:effectLst/>
              </a:rPr>
              <a:t> </a:t>
            </a:r>
            <a:r>
              <a:rPr lang="en-ID" sz="1600" i="0" dirty="0" err="1">
                <a:solidFill>
                  <a:srgbClr val="000000"/>
                </a:solidFill>
                <a:effectLst/>
              </a:rPr>
              <a:t>suara</a:t>
            </a:r>
            <a:r>
              <a:rPr lang="en-ID" sz="1600" i="0" dirty="0">
                <a:solidFill>
                  <a:srgbClr val="000000"/>
                </a:solidFill>
                <a:effectLst/>
              </a:rPr>
              <a:t> </a:t>
            </a:r>
            <a:r>
              <a:rPr lang="en-ID" sz="1600" i="0" dirty="0" err="1">
                <a:solidFill>
                  <a:srgbClr val="000000"/>
                </a:solidFill>
                <a:effectLst/>
              </a:rPr>
              <a:t>atau</a:t>
            </a:r>
            <a:r>
              <a:rPr lang="en-ID" sz="1600" i="0" dirty="0">
                <a:solidFill>
                  <a:srgbClr val="000000"/>
                </a:solidFill>
                <a:effectLst/>
              </a:rPr>
              <a:t> 20 </a:t>
            </a:r>
            <a:r>
              <a:rPr lang="en-ID" sz="1600" i="0" dirty="0" err="1">
                <a:solidFill>
                  <a:srgbClr val="000000"/>
                </a:solidFill>
                <a:effectLst/>
              </a:rPr>
              <a:t>persen</a:t>
            </a:r>
            <a:r>
              <a:rPr lang="en-ID" sz="1600" i="0" dirty="0">
                <a:solidFill>
                  <a:srgbClr val="000000"/>
                </a:solidFill>
                <a:effectLst/>
              </a:rPr>
              <a:t> </a:t>
            </a:r>
            <a:r>
              <a:rPr lang="en-ID" sz="1600" i="0" dirty="0" err="1">
                <a:solidFill>
                  <a:srgbClr val="000000"/>
                </a:solidFill>
                <a:effectLst/>
              </a:rPr>
              <a:t>kursi</a:t>
            </a:r>
            <a:r>
              <a:rPr lang="en-ID" sz="1600" i="0" dirty="0">
                <a:solidFill>
                  <a:srgbClr val="000000"/>
                </a:solidFill>
                <a:effectLst/>
              </a:rPr>
              <a:t> di DPR, </a:t>
            </a:r>
            <a:r>
              <a:rPr lang="en-ID" sz="1600" i="0" dirty="0" err="1">
                <a:solidFill>
                  <a:srgbClr val="000000"/>
                </a:solidFill>
                <a:effectLst/>
              </a:rPr>
              <a:t>dapat</a:t>
            </a:r>
            <a:r>
              <a:rPr lang="en-ID" sz="1600" i="0" dirty="0">
                <a:solidFill>
                  <a:srgbClr val="000000"/>
                </a:solidFill>
                <a:effectLst/>
              </a:rPr>
              <a:t> </a:t>
            </a:r>
            <a:r>
              <a:rPr lang="en-ID" sz="1600" i="0" dirty="0" err="1">
                <a:solidFill>
                  <a:srgbClr val="000000"/>
                </a:solidFill>
                <a:effectLst/>
              </a:rPr>
              <a:t>mengusung</a:t>
            </a:r>
            <a:r>
              <a:rPr lang="en-ID" sz="1600" i="0" dirty="0">
                <a:solidFill>
                  <a:srgbClr val="000000"/>
                </a:solidFill>
                <a:effectLst/>
              </a:rPr>
              <a:t> </a:t>
            </a:r>
            <a:r>
              <a:rPr lang="en-ID" sz="1600" i="0" dirty="0" err="1">
                <a:solidFill>
                  <a:srgbClr val="000000"/>
                </a:solidFill>
                <a:effectLst/>
              </a:rPr>
              <a:t>calon</a:t>
            </a:r>
            <a:r>
              <a:rPr lang="en-ID" sz="1600" i="0" dirty="0">
                <a:solidFill>
                  <a:srgbClr val="000000"/>
                </a:solidFill>
                <a:effectLst/>
              </a:rPr>
              <a:t> </a:t>
            </a:r>
            <a:r>
              <a:rPr lang="en-ID" sz="1600" i="0" dirty="0" err="1">
                <a:solidFill>
                  <a:srgbClr val="000000"/>
                </a:solidFill>
                <a:effectLst/>
              </a:rPr>
              <a:t>presiden</a:t>
            </a:r>
            <a:r>
              <a:rPr lang="en-ID" sz="1600" i="0" dirty="0">
                <a:solidFill>
                  <a:srgbClr val="000000"/>
                </a:solidFill>
                <a:effectLst/>
              </a:rPr>
              <a:t> dan wakil </a:t>
            </a:r>
            <a:r>
              <a:rPr lang="en-ID" sz="1600" i="0" dirty="0" err="1">
                <a:solidFill>
                  <a:srgbClr val="000000"/>
                </a:solidFill>
                <a:effectLst/>
              </a:rPr>
              <a:t>presiden</a:t>
            </a:r>
            <a:r>
              <a:rPr lang="en-ID" sz="1600" i="0" dirty="0">
                <a:solidFill>
                  <a:srgbClr val="000000"/>
                </a:solidFill>
                <a:effectLst/>
              </a:rPr>
              <a:t> </a:t>
            </a:r>
            <a:r>
              <a:rPr lang="en-ID" sz="1600" i="0" dirty="0" err="1">
                <a:solidFill>
                  <a:srgbClr val="000000"/>
                </a:solidFill>
                <a:effectLst/>
              </a:rPr>
              <a:t>dari</a:t>
            </a:r>
            <a:r>
              <a:rPr lang="en-ID" sz="1600" i="0" dirty="0">
                <a:solidFill>
                  <a:srgbClr val="000000"/>
                </a:solidFill>
                <a:effectLst/>
              </a:rPr>
              <a:t> </a:t>
            </a:r>
            <a:r>
              <a:rPr lang="en-ID" sz="1600" i="0" dirty="0" err="1">
                <a:solidFill>
                  <a:srgbClr val="000000"/>
                </a:solidFill>
                <a:effectLst/>
              </a:rPr>
              <a:t>temuan</a:t>
            </a:r>
            <a:r>
              <a:rPr lang="en-ID" sz="1600" i="0" dirty="0">
                <a:solidFill>
                  <a:srgbClr val="000000"/>
                </a:solidFill>
                <a:effectLst/>
              </a:rPr>
              <a:t> </a:t>
            </a:r>
            <a:r>
              <a:rPr lang="en-ID" sz="1600" i="0" dirty="0" err="1">
                <a:solidFill>
                  <a:srgbClr val="000000"/>
                </a:solidFill>
                <a:effectLst/>
              </a:rPr>
              <a:t>survei</a:t>
            </a:r>
            <a:r>
              <a:rPr lang="en-ID" sz="1600" i="0" dirty="0">
                <a:solidFill>
                  <a:srgbClr val="000000"/>
                </a:solidFill>
                <a:effectLst/>
              </a:rPr>
              <a:t> </a:t>
            </a:r>
            <a:r>
              <a:rPr lang="en-ID" sz="1600" i="0" dirty="0" err="1">
                <a:solidFill>
                  <a:srgbClr val="000000"/>
                </a:solidFill>
                <a:effectLst/>
              </a:rPr>
              <a:t>didapati</a:t>
            </a:r>
            <a:r>
              <a:rPr lang="en-ID" sz="1600" i="0" dirty="0">
                <a:solidFill>
                  <a:srgbClr val="000000"/>
                </a:solidFill>
                <a:effectLst/>
              </a:rPr>
              <a:t> </a:t>
            </a:r>
            <a:r>
              <a:rPr lang="en-ID" sz="1600" i="0" dirty="0" err="1">
                <a:solidFill>
                  <a:srgbClr val="000000"/>
                </a:solidFill>
                <a:effectLst/>
              </a:rPr>
              <a:t>bahwa</a:t>
            </a:r>
            <a:r>
              <a:rPr lang="en-ID" sz="1600" i="0" dirty="0">
                <a:solidFill>
                  <a:srgbClr val="000000"/>
                </a:solidFill>
                <a:effectLst/>
              </a:rPr>
              <a:t> 68,4 % </a:t>
            </a:r>
            <a:r>
              <a:rPr lang="en-ID" sz="1600" i="0" dirty="0" err="1">
                <a:solidFill>
                  <a:srgbClr val="000000"/>
                </a:solidFill>
                <a:effectLst/>
              </a:rPr>
              <a:t>masyarakat</a:t>
            </a:r>
            <a:r>
              <a:rPr lang="en-ID" sz="1600" i="0" dirty="0">
                <a:solidFill>
                  <a:srgbClr val="000000"/>
                </a:solidFill>
                <a:effectLst/>
              </a:rPr>
              <a:t>  </a:t>
            </a:r>
            <a:r>
              <a:rPr lang="en-ID" sz="1600" i="0" dirty="0" err="1">
                <a:solidFill>
                  <a:srgbClr val="000000"/>
                </a:solidFill>
                <a:effectLst/>
              </a:rPr>
              <a:t>paham</a:t>
            </a:r>
            <a:r>
              <a:rPr lang="en-ID" sz="1600" i="0" dirty="0">
                <a:solidFill>
                  <a:srgbClr val="000000"/>
                </a:solidFill>
                <a:effectLst/>
              </a:rPr>
              <a:t> dan </a:t>
            </a:r>
            <a:r>
              <a:rPr lang="en-ID" sz="1600" i="0" dirty="0" err="1">
                <a:solidFill>
                  <a:srgbClr val="000000"/>
                </a:solidFill>
                <a:effectLst/>
              </a:rPr>
              <a:t>mengerti</a:t>
            </a:r>
            <a:r>
              <a:rPr lang="en-ID" sz="1600" i="0" dirty="0">
                <a:solidFill>
                  <a:srgbClr val="000000"/>
                </a:solidFill>
                <a:effectLst/>
              </a:rPr>
              <a:t> </a:t>
            </a:r>
            <a:r>
              <a:rPr lang="en-ID" sz="1600" i="0" dirty="0" err="1">
                <a:solidFill>
                  <a:srgbClr val="000000"/>
                </a:solidFill>
                <a:effectLst/>
              </a:rPr>
              <a:t>bahwa</a:t>
            </a:r>
            <a:r>
              <a:rPr lang="en-ID" sz="1600" i="0" dirty="0">
                <a:solidFill>
                  <a:srgbClr val="000000"/>
                </a:solidFill>
                <a:effectLst/>
              </a:rPr>
              <a:t> </a:t>
            </a:r>
            <a:r>
              <a:rPr lang="en-ID" sz="1600" i="0" dirty="0" err="1">
                <a:solidFill>
                  <a:srgbClr val="000000"/>
                </a:solidFill>
                <a:effectLst/>
              </a:rPr>
              <a:t>Capres</a:t>
            </a:r>
            <a:r>
              <a:rPr lang="en-ID" sz="1600" i="0" dirty="0">
                <a:solidFill>
                  <a:srgbClr val="000000"/>
                </a:solidFill>
                <a:effectLst/>
              </a:rPr>
              <a:t> &amp; </a:t>
            </a:r>
            <a:r>
              <a:rPr lang="en-ID" sz="1600" i="0" dirty="0" err="1">
                <a:solidFill>
                  <a:srgbClr val="000000"/>
                </a:solidFill>
                <a:effectLst/>
              </a:rPr>
              <a:t>Cawapres</a:t>
            </a:r>
            <a:r>
              <a:rPr lang="en-ID" sz="1600" i="0" dirty="0">
                <a:solidFill>
                  <a:srgbClr val="000000"/>
                </a:solidFill>
                <a:effectLst/>
              </a:rPr>
              <a:t> </a:t>
            </a:r>
            <a:r>
              <a:rPr lang="en-ID" sz="1600" i="0" dirty="0" err="1">
                <a:solidFill>
                  <a:srgbClr val="000000"/>
                </a:solidFill>
                <a:effectLst/>
              </a:rPr>
              <a:t>harus</a:t>
            </a:r>
            <a:r>
              <a:rPr lang="en-ID" sz="1600" i="0" dirty="0">
                <a:solidFill>
                  <a:srgbClr val="000000"/>
                </a:solidFill>
                <a:effectLst/>
              </a:rPr>
              <a:t> </a:t>
            </a:r>
            <a:r>
              <a:rPr lang="en-ID" sz="1600" i="0" dirty="0" err="1">
                <a:solidFill>
                  <a:srgbClr val="000000"/>
                </a:solidFill>
                <a:effectLst/>
              </a:rPr>
              <a:t>diusung</a:t>
            </a:r>
            <a:r>
              <a:rPr lang="en-ID" sz="1600" i="0" dirty="0">
                <a:solidFill>
                  <a:srgbClr val="000000"/>
                </a:solidFill>
                <a:effectLst/>
              </a:rPr>
              <a:t> oleh </a:t>
            </a:r>
            <a:r>
              <a:rPr lang="en-ID" sz="1600" i="0" dirty="0" err="1">
                <a:solidFill>
                  <a:srgbClr val="000000"/>
                </a:solidFill>
                <a:effectLst/>
              </a:rPr>
              <a:t>Parpol</a:t>
            </a:r>
            <a:r>
              <a:rPr lang="en-ID" sz="1600" i="0" dirty="0">
                <a:solidFill>
                  <a:srgbClr val="000000"/>
                </a:solidFill>
                <a:effectLst/>
              </a:rPr>
              <a:t> dan </a:t>
            </a:r>
            <a:r>
              <a:rPr lang="en-ID" sz="1600" i="0" dirty="0" err="1">
                <a:solidFill>
                  <a:srgbClr val="000000"/>
                </a:solidFill>
                <a:effectLst/>
              </a:rPr>
              <a:t>sebanyak</a:t>
            </a:r>
            <a:r>
              <a:rPr lang="en-ID" sz="1600" i="0" dirty="0">
                <a:solidFill>
                  <a:srgbClr val="000000"/>
                </a:solidFill>
                <a:effectLst/>
              </a:rPr>
              <a:t> 30,6 % </a:t>
            </a:r>
            <a:r>
              <a:rPr lang="en-ID" sz="1600" i="0" dirty="0" err="1">
                <a:solidFill>
                  <a:srgbClr val="000000"/>
                </a:solidFill>
                <a:effectLst/>
              </a:rPr>
              <a:t>masyarakat</a:t>
            </a:r>
            <a:r>
              <a:rPr lang="en-ID" sz="1600" i="0" dirty="0">
                <a:solidFill>
                  <a:srgbClr val="000000"/>
                </a:solidFill>
                <a:effectLst/>
              </a:rPr>
              <a:t> </a:t>
            </a:r>
            <a:r>
              <a:rPr lang="en-ID" sz="1600" i="0" dirty="0" err="1">
                <a:solidFill>
                  <a:srgbClr val="000000"/>
                </a:solidFill>
                <a:effectLst/>
              </a:rPr>
              <a:t>tidak</a:t>
            </a:r>
            <a:r>
              <a:rPr lang="en-ID" sz="1600" i="0" dirty="0">
                <a:solidFill>
                  <a:srgbClr val="000000"/>
                </a:solidFill>
                <a:effectLst/>
              </a:rPr>
              <a:t> </a:t>
            </a:r>
            <a:r>
              <a:rPr lang="en-ID" sz="1600" i="0" dirty="0" err="1">
                <a:solidFill>
                  <a:srgbClr val="000000"/>
                </a:solidFill>
                <a:effectLst/>
              </a:rPr>
              <a:t>paham</a:t>
            </a:r>
            <a:r>
              <a:rPr lang="en-ID" sz="1600" i="0" dirty="0">
                <a:solidFill>
                  <a:srgbClr val="000000"/>
                </a:solidFill>
                <a:effectLst/>
              </a:rPr>
              <a:t> dan </a:t>
            </a:r>
            <a:r>
              <a:rPr lang="en-ID" sz="1600" i="0" dirty="0" err="1">
                <a:solidFill>
                  <a:srgbClr val="000000"/>
                </a:solidFill>
                <a:effectLst/>
              </a:rPr>
              <a:t>mengerti</a:t>
            </a:r>
            <a:r>
              <a:rPr lang="en-ID" sz="1600" i="0" dirty="0">
                <a:solidFill>
                  <a:srgbClr val="000000"/>
                </a:solidFill>
                <a:effectLst/>
              </a:rPr>
              <a:t> </a:t>
            </a:r>
            <a:endParaRPr lang="en-ID" sz="1600" dirty="0"/>
          </a:p>
        </p:txBody>
      </p:sp>
      <p:graphicFrame>
        <p:nvGraphicFramePr>
          <p:cNvPr id="6" name="Chart 5">
            <a:extLst>
              <a:ext uri="{FF2B5EF4-FFF2-40B4-BE49-F238E27FC236}">
                <a16:creationId xmlns:a16="http://schemas.microsoft.com/office/drawing/2014/main" id="{4BB27BE7-0644-4342-A5DB-E595C2172572}"/>
              </a:ext>
            </a:extLst>
          </p:cNvPr>
          <p:cNvGraphicFramePr/>
          <p:nvPr>
            <p:extLst>
              <p:ext uri="{D42A27DB-BD31-4B8C-83A1-F6EECF244321}">
                <p14:modId xmlns:p14="http://schemas.microsoft.com/office/powerpoint/2010/main" val="3367987506"/>
              </p:ext>
            </p:extLst>
          </p:nvPr>
        </p:nvGraphicFramePr>
        <p:xfrm>
          <a:off x="926212" y="3105345"/>
          <a:ext cx="10610113" cy="3262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481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9CB53C-A6D4-4AD9-99E5-F406DD4905D0}"/>
              </a:ext>
            </a:extLst>
          </p:cNvPr>
          <p:cNvSpPr>
            <a:spLocks noGrp="1"/>
          </p:cNvSpPr>
          <p:nvPr>
            <p:ph type="title"/>
          </p:nvPr>
        </p:nvSpPr>
        <p:spPr>
          <a:xfrm>
            <a:off x="281354" y="640823"/>
            <a:ext cx="4366664" cy="5583148"/>
          </a:xfrm>
        </p:spPr>
        <p:txBody>
          <a:bodyPr anchor="ctr">
            <a:normAutofit/>
          </a:bodyPr>
          <a:lstStyle/>
          <a:p>
            <a:r>
              <a:rPr lang="en-US" sz="4000" dirty="0"/>
              <a:t>Kata </a:t>
            </a:r>
            <a:r>
              <a:rPr lang="en-US" sz="4000" dirty="0" err="1"/>
              <a:t>Pengantar</a:t>
            </a:r>
            <a:r>
              <a:rPr lang="en-US" sz="4000" dirty="0"/>
              <a:t> </a:t>
            </a:r>
            <a:endParaRPr lang="en-ID" sz="4000" dirty="0"/>
          </a:p>
        </p:txBody>
      </p:sp>
      <p:sp>
        <p:nvSpPr>
          <p:cNvPr id="23"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ontent Placeholder 2">
            <a:extLst>
              <a:ext uri="{FF2B5EF4-FFF2-40B4-BE49-F238E27FC236}">
                <a16:creationId xmlns:a16="http://schemas.microsoft.com/office/drawing/2014/main" id="{2775174E-35BB-83C1-E014-E4255BF3BE10}"/>
              </a:ext>
            </a:extLst>
          </p:cNvPr>
          <p:cNvGraphicFramePr>
            <a:graphicFrameLocks noGrp="1"/>
          </p:cNvGraphicFramePr>
          <p:nvPr>
            <p:ph idx="1"/>
            <p:extLst>
              <p:ext uri="{D42A27DB-BD31-4B8C-83A1-F6EECF244321}">
                <p14:modId xmlns:p14="http://schemas.microsoft.com/office/powerpoint/2010/main" val="353011090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4133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Arc 2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415590-AC54-42B4-B2F9-DD13F3E5BF2B}"/>
              </a:ext>
            </a:extLst>
          </p:cNvPr>
          <p:cNvSpPr>
            <a:spLocks noGrp="1"/>
          </p:cNvSpPr>
          <p:nvPr>
            <p:ph type="title"/>
          </p:nvPr>
        </p:nvSpPr>
        <p:spPr>
          <a:xfrm>
            <a:off x="5480563" y="479493"/>
            <a:ext cx="5873237" cy="611221"/>
          </a:xfrm>
        </p:spPr>
        <p:txBody>
          <a:bodyPr vert="horz" lIns="91440" tIns="45720" rIns="91440" bIns="45720" rtlCol="0" anchor="ctr">
            <a:normAutofit/>
          </a:bodyPr>
          <a:lstStyle/>
          <a:p>
            <a:r>
              <a:rPr lang="en-US" sz="2800" b="1" kern="1200" dirty="0">
                <a:solidFill>
                  <a:schemeClr val="tx1"/>
                </a:solidFill>
                <a:latin typeface="+mj-lt"/>
                <a:ea typeface="+mj-ea"/>
                <a:cs typeface="+mj-cs"/>
              </a:rPr>
              <a:t> </a:t>
            </a:r>
            <a:r>
              <a:rPr lang="en-US" sz="1800" b="1" kern="1200" dirty="0" err="1">
                <a:solidFill>
                  <a:schemeClr val="tx1"/>
                </a:solidFill>
                <a:latin typeface="+mj-lt"/>
                <a:ea typeface="+mj-ea"/>
                <a:cs typeface="+mj-cs"/>
              </a:rPr>
              <a:t>Kriteria</a:t>
            </a:r>
            <a:r>
              <a:rPr lang="en-US" sz="1800" b="1" kern="1200" dirty="0">
                <a:solidFill>
                  <a:schemeClr val="tx1"/>
                </a:solidFill>
                <a:latin typeface="+mj-lt"/>
                <a:ea typeface="+mj-ea"/>
                <a:cs typeface="+mj-cs"/>
              </a:rPr>
              <a:t>  </a:t>
            </a:r>
            <a:r>
              <a:rPr lang="en-US" sz="1800" b="1" kern="1200" dirty="0" err="1">
                <a:solidFill>
                  <a:schemeClr val="tx1"/>
                </a:solidFill>
                <a:latin typeface="+mj-lt"/>
                <a:ea typeface="+mj-ea"/>
                <a:cs typeface="+mj-cs"/>
              </a:rPr>
              <a:t>Presiden</a:t>
            </a:r>
            <a:r>
              <a:rPr lang="en-US" sz="1800" b="1" kern="1200" dirty="0">
                <a:solidFill>
                  <a:schemeClr val="tx1"/>
                </a:solidFill>
                <a:latin typeface="+mj-lt"/>
                <a:ea typeface="+mj-ea"/>
                <a:cs typeface="+mj-cs"/>
              </a:rPr>
              <a:t> Yang </a:t>
            </a:r>
            <a:r>
              <a:rPr lang="en-US" sz="1800" b="1" kern="1200" dirty="0" err="1">
                <a:solidFill>
                  <a:schemeClr val="tx1"/>
                </a:solidFill>
                <a:latin typeface="+mj-lt"/>
                <a:ea typeface="+mj-ea"/>
                <a:cs typeface="+mj-cs"/>
              </a:rPr>
              <a:t>diinginkan</a:t>
            </a:r>
            <a:r>
              <a:rPr lang="en-US" sz="1800" b="1" kern="1200" dirty="0">
                <a:solidFill>
                  <a:schemeClr val="tx1"/>
                </a:solidFill>
                <a:latin typeface="+mj-lt"/>
                <a:ea typeface="+mj-ea"/>
                <a:cs typeface="+mj-cs"/>
              </a:rPr>
              <a:t> Masyarakat di </a:t>
            </a:r>
            <a:r>
              <a:rPr lang="en-US" sz="1800" b="1" kern="1200" dirty="0" err="1">
                <a:solidFill>
                  <a:schemeClr val="tx1"/>
                </a:solidFill>
                <a:latin typeface="+mj-lt"/>
                <a:ea typeface="+mj-ea"/>
                <a:cs typeface="+mj-cs"/>
              </a:rPr>
              <a:t>Pilpres</a:t>
            </a:r>
            <a:r>
              <a:rPr lang="en-US" sz="1800" b="1" kern="1200" dirty="0">
                <a:solidFill>
                  <a:schemeClr val="tx1"/>
                </a:solidFill>
                <a:latin typeface="+mj-lt"/>
                <a:ea typeface="+mj-ea"/>
                <a:cs typeface="+mj-cs"/>
              </a:rPr>
              <a:t> 2024 </a:t>
            </a:r>
          </a:p>
        </p:txBody>
      </p:sp>
      <p:sp>
        <p:nvSpPr>
          <p:cNvPr id="24" name="Freeform: Shape 2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10" name="Content Placeholder 9">
            <a:extLst>
              <a:ext uri="{FF2B5EF4-FFF2-40B4-BE49-F238E27FC236}">
                <a16:creationId xmlns:a16="http://schemas.microsoft.com/office/drawing/2014/main" id="{F4CF5DA7-DD7A-4E0D-A904-8AFC442717A0}"/>
              </a:ext>
            </a:extLst>
          </p:cNvPr>
          <p:cNvGraphicFramePr>
            <a:graphicFrameLocks noGrp="1"/>
          </p:cNvGraphicFramePr>
          <p:nvPr>
            <p:ph idx="1"/>
            <p:extLst>
              <p:ext uri="{D42A27DB-BD31-4B8C-83A1-F6EECF244321}">
                <p14:modId xmlns:p14="http://schemas.microsoft.com/office/powerpoint/2010/main" val="2735390990"/>
              </p:ext>
            </p:extLst>
          </p:nvPr>
        </p:nvGraphicFramePr>
        <p:xfrm>
          <a:off x="703182" y="511293"/>
          <a:ext cx="4777381" cy="5665670"/>
        </p:xfrm>
        <a:graphic>
          <a:graphicData uri="http://schemas.openxmlformats.org/drawingml/2006/chart">
            <c:chart xmlns:c="http://schemas.openxmlformats.org/drawingml/2006/chart" xmlns:r="http://schemas.openxmlformats.org/officeDocument/2006/relationships" r:id="rId2"/>
          </a:graphicData>
        </a:graphic>
      </p:graphicFrame>
      <p:sp>
        <p:nvSpPr>
          <p:cNvPr id="81" name="TextBox 80">
            <a:extLst>
              <a:ext uri="{FF2B5EF4-FFF2-40B4-BE49-F238E27FC236}">
                <a16:creationId xmlns:a16="http://schemas.microsoft.com/office/drawing/2014/main" id="{A8902FD1-D667-47D6-B790-7F7A7389381E}"/>
              </a:ext>
            </a:extLst>
          </p:cNvPr>
          <p:cNvSpPr txBox="1"/>
          <p:nvPr/>
        </p:nvSpPr>
        <p:spPr>
          <a:xfrm>
            <a:off x="5789370" y="1497468"/>
            <a:ext cx="6093822" cy="3693319"/>
          </a:xfrm>
          <a:prstGeom prst="rect">
            <a:avLst/>
          </a:prstGeom>
          <a:noFill/>
        </p:spPr>
        <p:txBody>
          <a:bodyPr wrap="square">
            <a:spAutoFit/>
          </a:bodyPr>
          <a:lstStyle/>
          <a:p>
            <a:pPr algn="just"/>
            <a:r>
              <a:rPr lang="id-ID" dirty="0"/>
              <a:t>Dalam survei ini responden juga ditanyakan mengenai preferensi pilihan calon presiden. semua kriteria yang ditanyakan dianggap penting oleh lebih dari </a:t>
            </a:r>
            <a:r>
              <a:rPr lang="en-US" dirty="0"/>
              <a:t>7</a:t>
            </a:r>
            <a:r>
              <a:rPr lang="id-ID" dirty="0"/>
              <a:t>0% responden</a:t>
            </a:r>
            <a:r>
              <a:rPr lang="en-US" dirty="0"/>
              <a:t> dan yang paling </a:t>
            </a:r>
            <a:r>
              <a:rPr lang="en-US" dirty="0" err="1"/>
              <a:t>tertinggi</a:t>
            </a:r>
            <a:r>
              <a:rPr lang="en-US" dirty="0"/>
              <a:t> </a:t>
            </a:r>
            <a:r>
              <a:rPr lang="en-US" dirty="0" err="1"/>
              <a:t>adalah</a:t>
            </a:r>
            <a:r>
              <a:rPr lang="en-US" dirty="0"/>
              <a:t> </a:t>
            </a:r>
            <a:r>
              <a:rPr lang="en-US" dirty="0" err="1"/>
              <a:t>presiden</a:t>
            </a:r>
            <a:r>
              <a:rPr lang="en-US" dirty="0"/>
              <a:t> yang </a:t>
            </a:r>
            <a:r>
              <a:rPr lang="en-US" dirty="0" err="1"/>
              <a:t>memeiliki</a:t>
            </a:r>
            <a:r>
              <a:rPr lang="en-US" dirty="0"/>
              <a:t> </a:t>
            </a:r>
            <a:r>
              <a:rPr lang="en-US" dirty="0" err="1"/>
              <a:t>kriteria</a:t>
            </a:r>
            <a:r>
              <a:rPr lang="en-US" dirty="0"/>
              <a:t> </a:t>
            </a:r>
            <a:r>
              <a:rPr lang="en-US" dirty="0" err="1"/>
              <a:t>Paham</a:t>
            </a:r>
            <a:r>
              <a:rPr lang="en-US" dirty="0"/>
              <a:t> &amp; Mampu </a:t>
            </a:r>
            <a:r>
              <a:rPr lang="en-US" dirty="0" err="1"/>
              <a:t>Mengeluarkan</a:t>
            </a:r>
            <a:r>
              <a:rPr lang="en-US" dirty="0"/>
              <a:t> Indonesia </a:t>
            </a:r>
            <a:r>
              <a:rPr lang="en-US" dirty="0" err="1"/>
              <a:t>dari</a:t>
            </a:r>
            <a:r>
              <a:rPr lang="en-US" dirty="0"/>
              <a:t> </a:t>
            </a:r>
            <a:r>
              <a:rPr lang="en-US" dirty="0" err="1"/>
              <a:t>Krisis</a:t>
            </a:r>
            <a:r>
              <a:rPr lang="en-US" dirty="0"/>
              <a:t> </a:t>
            </a:r>
            <a:r>
              <a:rPr lang="en-US" dirty="0" err="1"/>
              <a:t>ekonomi</a:t>
            </a:r>
            <a:r>
              <a:rPr lang="en-US" dirty="0"/>
              <a:t> </a:t>
            </a:r>
            <a:r>
              <a:rPr lang="en-US" dirty="0" err="1"/>
              <a:t>sebanyak</a:t>
            </a:r>
            <a:r>
              <a:rPr lang="en-US" dirty="0"/>
              <a:t> 89,8% </a:t>
            </a:r>
            <a:r>
              <a:rPr lang="en-US" dirty="0" err="1"/>
              <a:t>artinya</a:t>
            </a:r>
            <a:r>
              <a:rPr lang="en-US" dirty="0"/>
              <a:t> </a:t>
            </a:r>
            <a:r>
              <a:rPr lang="en-US" dirty="0" err="1"/>
              <a:t>isu</a:t>
            </a:r>
            <a:r>
              <a:rPr lang="en-US" dirty="0"/>
              <a:t> </a:t>
            </a:r>
            <a:r>
              <a:rPr lang="en-US" dirty="0" err="1"/>
              <a:t>kesejahteraan</a:t>
            </a:r>
            <a:r>
              <a:rPr lang="en-US" dirty="0"/>
              <a:t> dan </a:t>
            </a:r>
            <a:r>
              <a:rPr lang="en-US" dirty="0" err="1"/>
              <a:t>perbaikan</a:t>
            </a:r>
            <a:r>
              <a:rPr lang="en-US" dirty="0"/>
              <a:t> </a:t>
            </a:r>
            <a:r>
              <a:rPr lang="en-US" dirty="0" err="1"/>
              <a:t>ekonomi</a:t>
            </a:r>
            <a:r>
              <a:rPr lang="en-US" dirty="0"/>
              <a:t> </a:t>
            </a:r>
            <a:r>
              <a:rPr lang="en-US" dirty="0" err="1"/>
              <a:t>masyarakat</a:t>
            </a:r>
            <a:r>
              <a:rPr lang="en-US" dirty="0"/>
              <a:t> </a:t>
            </a:r>
            <a:r>
              <a:rPr lang="en-US" dirty="0" err="1"/>
              <a:t>masih</a:t>
            </a:r>
            <a:r>
              <a:rPr lang="en-US" dirty="0"/>
              <a:t> yang sangat </a:t>
            </a:r>
            <a:r>
              <a:rPr lang="en-US" dirty="0" err="1"/>
              <a:t>tinggi</a:t>
            </a:r>
            <a:r>
              <a:rPr lang="en-US" dirty="0"/>
              <a:t> </a:t>
            </a:r>
            <a:r>
              <a:rPr lang="en-US" dirty="0" err="1"/>
              <a:t>diharapkan</a:t>
            </a:r>
            <a:r>
              <a:rPr lang="en-US" dirty="0"/>
              <a:t> oleh </a:t>
            </a:r>
            <a:r>
              <a:rPr lang="en-US" dirty="0" err="1"/>
              <a:t>masyarakat</a:t>
            </a:r>
            <a:r>
              <a:rPr lang="en-US" dirty="0"/>
              <a:t> ,</a:t>
            </a:r>
            <a:r>
              <a:rPr lang="en-US" dirty="0" err="1"/>
              <a:t>begitu</a:t>
            </a:r>
            <a:r>
              <a:rPr lang="en-US" dirty="0"/>
              <a:t> juga </a:t>
            </a:r>
            <a:r>
              <a:rPr lang="en-US" dirty="0" err="1"/>
              <a:t>krieria</a:t>
            </a:r>
            <a:r>
              <a:rPr lang="en-US" dirty="0"/>
              <a:t> </a:t>
            </a:r>
            <a:r>
              <a:rPr lang="en-US" dirty="0" err="1"/>
              <a:t>untuk</a:t>
            </a:r>
            <a:r>
              <a:rPr lang="en-US" dirty="0"/>
              <a:t> </a:t>
            </a:r>
            <a:r>
              <a:rPr lang="en-US" dirty="0" err="1"/>
              <a:t>presiden</a:t>
            </a:r>
            <a:r>
              <a:rPr lang="en-US" dirty="0"/>
              <a:t> </a:t>
            </a:r>
            <a:r>
              <a:rPr lang="en-US" dirty="0" err="1"/>
              <a:t>diharapkan</a:t>
            </a:r>
            <a:r>
              <a:rPr lang="en-US" dirty="0"/>
              <a:t> yang punya </a:t>
            </a:r>
            <a:r>
              <a:rPr lang="en-US" dirty="0" err="1"/>
              <a:t>pengalaman</a:t>
            </a:r>
            <a:r>
              <a:rPr lang="en-US" dirty="0"/>
              <a:t> di </a:t>
            </a:r>
            <a:r>
              <a:rPr lang="en-US" dirty="0" err="1"/>
              <a:t>pemerintahan</a:t>
            </a:r>
            <a:r>
              <a:rPr lang="en-US" dirty="0"/>
              <a:t> </a:t>
            </a:r>
            <a:r>
              <a:rPr lang="en-US" dirty="0" err="1"/>
              <a:t>dimana</a:t>
            </a:r>
            <a:r>
              <a:rPr lang="en-US" dirty="0"/>
              <a:t> </a:t>
            </a:r>
            <a:r>
              <a:rPr lang="en-US" dirty="0" err="1"/>
              <a:t>hampir</a:t>
            </a:r>
            <a:r>
              <a:rPr lang="en-US" dirty="0"/>
              <a:t> 89,6 % </a:t>
            </a:r>
            <a:r>
              <a:rPr lang="en-US" dirty="0" err="1"/>
              <a:t>respoden</a:t>
            </a:r>
            <a:r>
              <a:rPr lang="en-US" dirty="0"/>
              <a:t> </a:t>
            </a:r>
            <a:r>
              <a:rPr lang="en-US" dirty="0" err="1"/>
              <a:t>menginginkannya</a:t>
            </a:r>
            <a:r>
              <a:rPr lang="en-US" dirty="0"/>
              <a:t>   </a:t>
            </a:r>
            <a:r>
              <a:rPr lang="id-ID" dirty="0"/>
              <a:t>. Yang menarik, krieria bukan bagian dari pemerintahan Orde Baru dianggap penting oleh hanya </a:t>
            </a:r>
            <a:r>
              <a:rPr lang="en-US" dirty="0"/>
              <a:t>30,</a:t>
            </a:r>
            <a:r>
              <a:rPr lang="id-ID" dirty="0"/>
              <a:t>2%</a:t>
            </a:r>
            <a:r>
              <a:rPr lang="en-US" dirty="0"/>
              <a:t> dan </a:t>
            </a:r>
            <a:r>
              <a:rPr lang="id-ID" dirty="0"/>
              <a:t>berlatar belakang militer (</a:t>
            </a:r>
            <a:r>
              <a:rPr lang="en-US" dirty="0"/>
              <a:t>31,7</a:t>
            </a:r>
            <a:r>
              <a:rPr lang="id-ID" dirty="0"/>
              <a:t>%), </a:t>
            </a:r>
            <a:endParaRPr lang="en-ID" dirty="0"/>
          </a:p>
        </p:txBody>
      </p:sp>
    </p:spTree>
    <p:extLst>
      <p:ext uri="{BB962C8B-B14F-4D97-AF65-F5344CB8AC3E}">
        <p14:creationId xmlns:p14="http://schemas.microsoft.com/office/powerpoint/2010/main" val="842692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3E98F8-4DFB-4AC5-8F99-0A4C21926A2B}"/>
              </a:ext>
            </a:extLst>
          </p:cNvPr>
          <p:cNvSpPr>
            <a:spLocks noGrp="1"/>
          </p:cNvSpPr>
          <p:nvPr>
            <p:ph type="title"/>
          </p:nvPr>
        </p:nvSpPr>
        <p:spPr>
          <a:xfrm>
            <a:off x="1008184" y="174032"/>
            <a:ext cx="10175631" cy="1111843"/>
          </a:xfrm>
        </p:spPr>
        <p:txBody>
          <a:bodyPr anchor="ctr">
            <a:normAutofit/>
          </a:bodyPr>
          <a:lstStyle/>
          <a:p>
            <a:r>
              <a:rPr lang="en-US" sz="2200" dirty="0" err="1"/>
              <a:t>Elektabilitas</a:t>
            </a:r>
            <a:r>
              <a:rPr lang="en-US" sz="2200" dirty="0"/>
              <a:t> </a:t>
            </a:r>
            <a:r>
              <a:rPr lang="en-US" sz="2200" dirty="0" err="1"/>
              <a:t>Tokoh</a:t>
            </a:r>
            <a:r>
              <a:rPr lang="en-US" sz="2200" dirty="0"/>
              <a:t> Jika </a:t>
            </a:r>
            <a:r>
              <a:rPr lang="en-US" sz="2200" dirty="0" err="1"/>
              <a:t>Pemilu</a:t>
            </a:r>
            <a:r>
              <a:rPr lang="en-US" sz="2200" dirty="0"/>
              <a:t> </a:t>
            </a:r>
            <a:r>
              <a:rPr lang="en-US" sz="2200" dirty="0" err="1"/>
              <a:t>Dilaksanakan</a:t>
            </a:r>
            <a:r>
              <a:rPr lang="en-US" sz="2200" dirty="0"/>
              <a:t> Hari </a:t>
            </a:r>
            <a:r>
              <a:rPr lang="en-US" sz="2200" dirty="0" err="1"/>
              <a:t>ini</a:t>
            </a:r>
            <a:r>
              <a:rPr lang="en-US" sz="2200" dirty="0"/>
              <a:t> </a:t>
            </a:r>
            <a:r>
              <a:rPr lang="en-US" sz="2200" dirty="0" err="1"/>
              <a:t>dengan</a:t>
            </a:r>
            <a:r>
              <a:rPr lang="en-US" sz="2200" dirty="0"/>
              <a:t> </a:t>
            </a:r>
            <a:r>
              <a:rPr lang="en-US" sz="2200" dirty="0" err="1"/>
              <a:t>Pertanyaan</a:t>
            </a:r>
            <a:r>
              <a:rPr lang="en-US" sz="2200" dirty="0"/>
              <a:t> Terbuka</a:t>
            </a:r>
            <a:endParaRPr lang="en-ID" sz="2200" dirty="0"/>
          </a:p>
        </p:txBody>
      </p:sp>
      <p:graphicFrame>
        <p:nvGraphicFramePr>
          <p:cNvPr id="6" name="Chart 5">
            <a:extLst>
              <a:ext uri="{FF2B5EF4-FFF2-40B4-BE49-F238E27FC236}">
                <a16:creationId xmlns:a16="http://schemas.microsoft.com/office/drawing/2014/main" id="{437D3E49-6BA6-40C1-97A3-514842596C26}"/>
              </a:ext>
            </a:extLst>
          </p:cNvPr>
          <p:cNvGraphicFramePr/>
          <p:nvPr>
            <p:extLst>
              <p:ext uri="{D42A27DB-BD31-4B8C-83A1-F6EECF244321}">
                <p14:modId xmlns:p14="http://schemas.microsoft.com/office/powerpoint/2010/main" val="2724055435"/>
              </p:ext>
            </p:extLst>
          </p:nvPr>
        </p:nvGraphicFramePr>
        <p:xfrm>
          <a:off x="835154" y="2405149"/>
          <a:ext cx="10515595" cy="38993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6471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6DCA6-EFA8-425B-997E-62161380BC03}"/>
              </a:ext>
            </a:extLst>
          </p:cNvPr>
          <p:cNvSpPr>
            <a:spLocks noGrp="1"/>
          </p:cNvSpPr>
          <p:nvPr>
            <p:ph type="title"/>
          </p:nvPr>
        </p:nvSpPr>
        <p:spPr/>
        <p:txBody>
          <a:bodyPr>
            <a:normAutofit/>
          </a:bodyPr>
          <a:lstStyle/>
          <a:p>
            <a:pPr algn="just"/>
            <a:r>
              <a:rPr lang="id-ID" sz="2800" dirty="0"/>
              <a:t>Pilihan Calon Presiden (Pertanyaan ter</a:t>
            </a:r>
            <a:r>
              <a:rPr lang="en-US" sz="2800" dirty="0" err="1"/>
              <a:t>buka</a:t>
            </a:r>
            <a:r>
              <a:rPr lang="en-US" sz="2800" dirty="0"/>
              <a:t> </a:t>
            </a:r>
            <a:r>
              <a:rPr lang="id-ID" sz="2800" dirty="0"/>
              <a:t>) Dalam survei ini responden juga ditanyakan mengenai preferensi pilihan calon presiden</a:t>
            </a:r>
            <a:r>
              <a:rPr lang="en-US" sz="2800" dirty="0"/>
              <a:t> </a:t>
            </a:r>
            <a:r>
              <a:rPr lang="en-US" sz="2800" dirty="0" err="1"/>
              <a:t>terhadap</a:t>
            </a:r>
            <a:r>
              <a:rPr lang="en-US" sz="2800" dirty="0"/>
              <a:t> </a:t>
            </a:r>
            <a:r>
              <a:rPr lang="en-US" sz="2800" dirty="0" err="1"/>
              <a:t>tokoh</a:t>
            </a:r>
            <a:r>
              <a:rPr lang="en-US" sz="2800" dirty="0"/>
              <a:t> yang </a:t>
            </a:r>
            <a:r>
              <a:rPr lang="en-US" sz="2800" dirty="0" err="1"/>
              <a:t>ada</a:t>
            </a:r>
            <a:r>
              <a:rPr lang="en-US" sz="2800" dirty="0"/>
              <a:t> di </a:t>
            </a:r>
            <a:r>
              <a:rPr lang="en-US" sz="2800" dirty="0" err="1"/>
              <a:t>pikiran</a:t>
            </a:r>
            <a:r>
              <a:rPr lang="en-US" sz="2800" dirty="0"/>
              <a:t> </a:t>
            </a:r>
            <a:r>
              <a:rPr lang="en-US" sz="2800" dirty="0" err="1"/>
              <a:t>responden</a:t>
            </a:r>
            <a:r>
              <a:rPr lang="en-US" sz="2800" dirty="0"/>
              <a:t> </a:t>
            </a:r>
            <a:endParaRPr lang="en-ID" sz="2800" dirty="0"/>
          </a:p>
        </p:txBody>
      </p:sp>
      <p:sp>
        <p:nvSpPr>
          <p:cNvPr id="3" name="Content Placeholder 2">
            <a:extLst>
              <a:ext uri="{FF2B5EF4-FFF2-40B4-BE49-F238E27FC236}">
                <a16:creationId xmlns:a16="http://schemas.microsoft.com/office/drawing/2014/main" id="{A789EA71-8D43-4FDA-8FD2-ECA4E31BF646}"/>
              </a:ext>
            </a:extLst>
          </p:cNvPr>
          <p:cNvSpPr>
            <a:spLocks noGrp="1"/>
          </p:cNvSpPr>
          <p:nvPr>
            <p:ph idx="1"/>
          </p:nvPr>
        </p:nvSpPr>
        <p:spPr>
          <a:xfrm>
            <a:off x="838200" y="2506662"/>
            <a:ext cx="10515600" cy="4351338"/>
          </a:xfrm>
        </p:spPr>
        <p:txBody>
          <a:bodyPr/>
          <a:lstStyle/>
          <a:p>
            <a:pPr algn="just"/>
            <a:r>
              <a:rPr lang="en-US" sz="2400" dirty="0" err="1"/>
              <a:t>Airlangga</a:t>
            </a:r>
            <a:r>
              <a:rPr lang="en-US" sz="2400" dirty="0"/>
              <a:t> </a:t>
            </a:r>
            <a:r>
              <a:rPr lang="en-US" sz="2400" dirty="0" err="1"/>
              <a:t>Hartarto</a:t>
            </a:r>
            <a:r>
              <a:rPr lang="en-US" sz="2400" dirty="0"/>
              <a:t> (18,3%),Prabowo </a:t>
            </a:r>
            <a:r>
              <a:rPr lang="en-US" sz="2400" dirty="0" err="1"/>
              <a:t>Subianto</a:t>
            </a:r>
            <a:r>
              <a:rPr lang="en-US" sz="2400" dirty="0"/>
              <a:t> (16,5%),</a:t>
            </a:r>
            <a:r>
              <a:rPr lang="en-US" sz="2400" dirty="0" err="1"/>
              <a:t>Ganjar</a:t>
            </a:r>
            <a:r>
              <a:rPr lang="en-US" sz="2400" dirty="0"/>
              <a:t> </a:t>
            </a:r>
            <a:r>
              <a:rPr lang="en-US" sz="2400" dirty="0" err="1"/>
              <a:t>Pranowo</a:t>
            </a:r>
            <a:r>
              <a:rPr lang="en-US" sz="2400" dirty="0"/>
              <a:t> (14,1%) , Puan Maharani (5,1%), </a:t>
            </a:r>
            <a:r>
              <a:rPr lang="en-US" sz="2400" dirty="0" err="1"/>
              <a:t>Muldoko</a:t>
            </a:r>
            <a:r>
              <a:rPr lang="en-US" sz="2400" dirty="0"/>
              <a:t> (4,7%)</a:t>
            </a:r>
            <a:r>
              <a:rPr lang="id-ID" sz="2400" dirty="0"/>
              <a:t> </a:t>
            </a:r>
            <a:r>
              <a:rPr lang="en-US" sz="2400" dirty="0" err="1"/>
              <a:t>Dudung</a:t>
            </a:r>
            <a:r>
              <a:rPr lang="en-US" sz="2400" dirty="0"/>
              <a:t> </a:t>
            </a:r>
            <a:r>
              <a:rPr lang="en-US" sz="2400" dirty="0" err="1"/>
              <a:t>Abdurachman</a:t>
            </a:r>
            <a:r>
              <a:rPr lang="en-US" sz="2400" dirty="0"/>
              <a:t> (4,6%) ,</a:t>
            </a:r>
            <a:r>
              <a:rPr lang="id-ID" sz="2400" dirty="0"/>
              <a:t>Anies Rasyid Baswedan (</a:t>
            </a:r>
            <a:r>
              <a:rPr lang="en-US" sz="2400" dirty="0"/>
              <a:t>3,5</a:t>
            </a:r>
            <a:r>
              <a:rPr lang="id-ID" sz="2400" dirty="0"/>
              <a:t>%) </a:t>
            </a:r>
            <a:r>
              <a:rPr lang="en-US" sz="2400" dirty="0"/>
              <a:t>Khofifah </a:t>
            </a:r>
            <a:r>
              <a:rPr lang="en-US" sz="2400" dirty="0" err="1"/>
              <a:t>Indar</a:t>
            </a:r>
            <a:r>
              <a:rPr lang="en-US" sz="2400" dirty="0"/>
              <a:t> </a:t>
            </a:r>
            <a:r>
              <a:rPr lang="en-US" sz="2400" dirty="0" err="1"/>
              <a:t>Parawansa</a:t>
            </a:r>
            <a:r>
              <a:rPr lang="en-US" sz="2400" dirty="0"/>
              <a:t> (3,4%) </a:t>
            </a:r>
            <a:r>
              <a:rPr lang="id-ID" sz="2400" dirty="0"/>
              <a:t>AHY (</a:t>
            </a:r>
            <a:r>
              <a:rPr lang="en-US" sz="2400" dirty="0"/>
              <a:t>3</a:t>
            </a:r>
            <a:r>
              <a:rPr lang="id-ID" sz="2400" dirty="0"/>
              <a:t>,</a:t>
            </a:r>
            <a:r>
              <a:rPr lang="en-US" sz="2400" dirty="0"/>
              <a:t>3</a:t>
            </a:r>
            <a:r>
              <a:rPr lang="id-ID" sz="2400" dirty="0"/>
              <a:t>%), </a:t>
            </a:r>
            <a:r>
              <a:rPr lang="en-US" sz="2400" dirty="0" err="1"/>
              <a:t>Muhaimin</a:t>
            </a:r>
            <a:r>
              <a:rPr lang="en-US" sz="2400" dirty="0"/>
              <a:t> Iskandar </a:t>
            </a:r>
            <a:r>
              <a:rPr lang="id-ID" sz="2400" dirty="0"/>
              <a:t> (</a:t>
            </a:r>
            <a:r>
              <a:rPr lang="en-US" sz="2400" dirty="0"/>
              <a:t>3</a:t>
            </a:r>
            <a:r>
              <a:rPr lang="id-ID" sz="2400" dirty="0"/>
              <a:t>,2%)</a:t>
            </a:r>
            <a:r>
              <a:rPr lang="en-US" sz="2400" dirty="0"/>
              <a:t> </a:t>
            </a:r>
            <a:r>
              <a:rPr lang="en-US" sz="2400" dirty="0" err="1"/>
              <a:t>Sandiaga</a:t>
            </a:r>
            <a:r>
              <a:rPr lang="en-US" sz="2400" dirty="0"/>
              <a:t> Uno (1,3%)Erick </a:t>
            </a:r>
            <a:r>
              <a:rPr lang="en-US" sz="2400" dirty="0" err="1"/>
              <a:t>Thohir</a:t>
            </a:r>
            <a:r>
              <a:rPr lang="en-US" sz="2400" dirty="0"/>
              <a:t> (1,1%)dan  </a:t>
            </a:r>
            <a:r>
              <a:rPr lang="en-US" sz="2400" dirty="0" err="1"/>
              <a:t>tidak</a:t>
            </a:r>
            <a:r>
              <a:rPr lang="en-US" sz="2400" dirty="0"/>
              <a:t> </a:t>
            </a:r>
            <a:r>
              <a:rPr lang="en-US" sz="2400" dirty="0" err="1"/>
              <a:t>menjawab</a:t>
            </a:r>
            <a:r>
              <a:rPr lang="en-US" sz="2400" dirty="0"/>
              <a:t> </a:t>
            </a:r>
            <a:r>
              <a:rPr lang="en-US" sz="2400" dirty="0" err="1"/>
              <a:t>sebanyak</a:t>
            </a:r>
            <a:r>
              <a:rPr lang="en-US" sz="2400" dirty="0"/>
              <a:t> 21,1%</a:t>
            </a:r>
            <a:endParaRPr lang="en-ID" sz="2400" dirty="0"/>
          </a:p>
          <a:p>
            <a:endParaRPr lang="en-ID" dirty="0"/>
          </a:p>
        </p:txBody>
      </p:sp>
    </p:spTree>
    <p:extLst>
      <p:ext uri="{BB962C8B-B14F-4D97-AF65-F5344CB8AC3E}">
        <p14:creationId xmlns:p14="http://schemas.microsoft.com/office/powerpoint/2010/main" val="91949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67B2-5D69-46D1-9328-96936A0A873D}"/>
              </a:ext>
            </a:extLst>
          </p:cNvPr>
          <p:cNvSpPr>
            <a:spLocks noGrp="1"/>
          </p:cNvSpPr>
          <p:nvPr>
            <p:ph type="title"/>
          </p:nvPr>
        </p:nvSpPr>
        <p:spPr/>
        <p:txBody>
          <a:bodyPr>
            <a:normAutofit/>
          </a:bodyPr>
          <a:lstStyle/>
          <a:p>
            <a:r>
              <a:rPr lang="id-ID" sz="2400" dirty="0"/>
              <a:t>Pilihan Calon Presiden (Pertanyaan tertutup 1</a:t>
            </a:r>
            <a:r>
              <a:rPr lang="en-US" sz="2400" dirty="0"/>
              <a:t>7 </a:t>
            </a:r>
            <a:r>
              <a:rPr lang="id-ID" sz="2400" dirty="0"/>
              <a:t>nama) (%)</a:t>
            </a:r>
            <a:br>
              <a:rPr lang="en-ID" sz="2400" dirty="0"/>
            </a:br>
            <a:r>
              <a:rPr lang="id-ID" sz="2400" dirty="0"/>
              <a:t>Dalam survei ini responden juga ditanyakan mengenai preferensi pilihan calon presiden</a:t>
            </a:r>
            <a:endParaRPr lang="en-ID" sz="2400" dirty="0"/>
          </a:p>
        </p:txBody>
      </p:sp>
      <p:sp>
        <p:nvSpPr>
          <p:cNvPr id="9" name="Content Placeholder 8">
            <a:extLst>
              <a:ext uri="{FF2B5EF4-FFF2-40B4-BE49-F238E27FC236}">
                <a16:creationId xmlns:a16="http://schemas.microsoft.com/office/drawing/2014/main" id="{F6F444D6-21F8-422A-A281-940F39DF73A8}"/>
              </a:ext>
            </a:extLst>
          </p:cNvPr>
          <p:cNvSpPr>
            <a:spLocks noGrp="1"/>
          </p:cNvSpPr>
          <p:nvPr>
            <p:ph idx="1"/>
          </p:nvPr>
        </p:nvSpPr>
        <p:spPr/>
        <p:txBody>
          <a:bodyPr/>
          <a:lstStyle/>
          <a:p>
            <a:endParaRPr lang="en-ID"/>
          </a:p>
        </p:txBody>
      </p:sp>
      <p:graphicFrame>
        <p:nvGraphicFramePr>
          <p:cNvPr id="10" name="Chart 9">
            <a:extLst>
              <a:ext uri="{FF2B5EF4-FFF2-40B4-BE49-F238E27FC236}">
                <a16:creationId xmlns:a16="http://schemas.microsoft.com/office/drawing/2014/main" id="{CC2195B3-8892-4EBB-85D9-6179999FA78A}"/>
              </a:ext>
            </a:extLst>
          </p:cNvPr>
          <p:cNvGraphicFramePr/>
          <p:nvPr>
            <p:extLst>
              <p:ext uri="{D42A27DB-BD31-4B8C-83A1-F6EECF244321}">
                <p14:modId xmlns:p14="http://schemas.microsoft.com/office/powerpoint/2010/main" val="2124591255"/>
              </p:ext>
            </p:extLst>
          </p:nvPr>
        </p:nvGraphicFramePr>
        <p:xfrm>
          <a:off x="835154" y="2405149"/>
          <a:ext cx="10515595" cy="38993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8846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9D540-C28E-425E-9B41-02B8D7A2AE62}"/>
              </a:ext>
            </a:extLst>
          </p:cNvPr>
          <p:cNvSpPr>
            <a:spLocks noGrp="1"/>
          </p:cNvSpPr>
          <p:nvPr>
            <p:ph type="title"/>
          </p:nvPr>
        </p:nvSpPr>
        <p:spPr/>
        <p:txBody>
          <a:bodyPr>
            <a:normAutofit/>
          </a:bodyPr>
          <a:lstStyle/>
          <a:p>
            <a:pPr algn="just"/>
            <a:r>
              <a:rPr lang="id-ID" sz="3100" dirty="0"/>
              <a:t>Pilihan Calon Presiden (Pertanyaan tertutup 1</a:t>
            </a:r>
            <a:r>
              <a:rPr lang="en-US" sz="3100" dirty="0"/>
              <a:t>7</a:t>
            </a:r>
            <a:r>
              <a:rPr lang="id-ID" sz="3100" dirty="0"/>
              <a:t> nama) </a:t>
            </a:r>
            <a:br>
              <a:rPr lang="en-ID" dirty="0"/>
            </a:br>
            <a:r>
              <a:rPr lang="id-ID" sz="2700" dirty="0"/>
              <a:t>Dalam survei ini responden juga ditanyakan mengenai preferensi pilihan calon presiden</a:t>
            </a:r>
            <a:endParaRPr lang="en-ID" sz="2700" dirty="0"/>
          </a:p>
        </p:txBody>
      </p:sp>
      <p:sp>
        <p:nvSpPr>
          <p:cNvPr id="3" name="Content Placeholder 2">
            <a:extLst>
              <a:ext uri="{FF2B5EF4-FFF2-40B4-BE49-F238E27FC236}">
                <a16:creationId xmlns:a16="http://schemas.microsoft.com/office/drawing/2014/main" id="{3DDD9220-ECE9-40E1-8FAB-494333091236}"/>
              </a:ext>
            </a:extLst>
          </p:cNvPr>
          <p:cNvSpPr>
            <a:spLocks noGrp="1"/>
          </p:cNvSpPr>
          <p:nvPr>
            <p:ph idx="1"/>
          </p:nvPr>
        </p:nvSpPr>
        <p:spPr>
          <a:xfrm>
            <a:off x="983974" y="1865382"/>
            <a:ext cx="10515600" cy="4351338"/>
          </a:xfrm>
        </p:spPr>
        <p:txBody>
          <a:bodyPr>
            <a:normAutofit/>
          </a:bodyPr>
          <a:lstStyle/>
          <a:p>
            <a:pPr marL="0" indent="0" algn="just">
              <a:buNone/>
            </a:pPr>
            <a:r>
              <a:rPr lang="id-ID" sz="2000" i="1" dirty="0"/>
              <a:t>Jika pemil</a:t>
            </a:r>
            <a:r>
              <a:rPr lang="en-US" sz="2000" i="1" dirty="0" err="1"/>
              <a:t>ihan</a:t>
            </a:r>
            <a:r>
              <a:rPr lang="en-US" sz="2000" i="1" dirty="0"/>
              <a:t> </a:t>
            </a:r>
            <a:r>
              <a:rPr lang="en-US" sz="2000" i="1" dirty="0" err="1"/>
              <a:t>Presiden</a:t>
            </a:r>
            <a:r>
              <a:rPr lang="en-US" sz="2000" i="1" dirty="0"/>
              <a:t> </a:t>
            </a:r>
            <a:r>
              <a:rPr lang="id-ID" sz="2000" i="1" dirty="0"/>
              <a:t> diselenggarakan pada hari ini, </a:t>
            </a:r>
            <a:r>
              <a:rPr lang="en-US" sz="2000" i="1" dirty="0" err="1"/>
              <a:t>dari</a:t>
            </a:r>
            <a:r>
              <a:rPr lang="en-US" sz="2000" i="1" dirty="0"/>
              <a:t> 16 </a:t>
            </a:r>
            <a:r>
              <a:rPr lang="en-US" sz="2000" i="1" dirty="0" err="1"/>
              <a:t>Tokoh</a:t>
            </a:r>
            <a:r>
              <a:rPr lang="en-US" sz="2000" i="1" dirty="0"/>
              <a:t> </a:t>
            </a:r>
            <a:r>
              <a:rPr lang="en-US" sz="2000" i="1" dirty="0" err="1"/>
              <a:t>ini</a:t>
            </a:r>
            <a:r>
              <a:rPr lang="en-US" sz="2000" i="1" dirty="0"/>
              <a:t> </a:t>
            </a:r>
            <a:r>
              <a:rPr lang="en-US" sz="2000" i="1" dirty="0" err="1"/>
              <a:t>siapa</a:t>
            </a:r>
            <a:r>
              <a:rPr lang="en-US" sz="2000" i="1" dirty="0"/>
              <a:t> </a:t>
            </a:r>
            <a:r>
              <a:rPr lang="id-ID" sz="2000" i="1" dirty="0"/>
              <a:t>  yang akan Anda pilih?</a:t>
            </a:r>
            <a:endParaRPr lang="en-US" sz="2000" dirty="0"/>
          </a:p>
          <a:p>
            <a:pPr algn="just"/>
            <a:r>
              <a:rPr lang="en-US" sz="2000" dirty="0" err="1"/>
              <a:t>Airlangga</a:t>
            </a:r>
            <a:r>
              <a:rPr lang="en-US" sz="2000" dirty="0"/>
              <a:t> </a:t>
            </a:r>
            <a:r>
              <a:rPr lang="en-US" sz="2000" dirty="0" err="1"/>
              <a:t>Hartarto</a:t>
            </a:r>
            <a:r>
              <a:rPr lang="en-US" sz="2000" dirty="0"/>
              <a:t> (21,7%),Prabowo </a:t>
            </a:r>
            <a:r>
              <a:rPr lang="en-US" sz="2000" dirty="0" err="1"/>
              <a:t>Subianto</a:t>
            </a:r>
            <a:r>
              <a:rPr lang="en-US" sz="2000" dirty="0"/>
              <a:t> (17,6%),</a:t>
            </a:r>
            <a:r>
              <a:rPr lang="en-US" sz="2000" dirty="0" err="1"/>
              <a:t>Ganjar</a:t>
            </a:r>
            <a:r>
              <a:rPr lang="en-US" sz="2000" dirty="0"/>
              <a:t> </a:t>
            </a:r>
            <a:r>
              <a:rPr lang="en-US" sz="2000" dirty="0" err="1"/>
              <a:t>Pranowo</a:t>
            </a:r>
            <a:r>
              <a:rPr lang="en-US" sz="2000" dirty="0"/>
              <a:t> (16,4%) , Puan Maharani (5,1%),</a:t>
            </a:r>
            <a:r>
              <a:rPr lang="en-US" sz="2000" dirty="0" err="1"/>
              <a:t>Muldoko</a:t>
            </a:r>
            <a:r>
              <a:rPr lang="en-US" sz="2000" dirty="0"/>
              <a:t> (4,7%) </a:t>
            </a:r>
            <a:r>
              <a:rPr lang="en-US" sz="2000" dirty="0" err="1"/>
              <a:t>Dudung</a:t>
            </a:r>
            <a:r>
              <a:rPr lang="en-US" sz="2000" dirty="0"/>
              <a:t> </a:t>
            </a:r>
            <a:r>
              <a:rPr lang="en-US" sz="2000" dirty="0" err="1"/>
              <a:t>Abdurachman</a:t>
            </a:r>
            <a:r>
              <a:rPr lang="en-US" sz="2000" dirty="0"/>
              <a:t> (4,6%) </a:t>
            </a:r>
            <a:r>
              <a:rPr lang="id-ID" sz="2000" dirty="0"/>
              <a:t>Gatot Nurmantyo (</a:t>
            </a:r>
            <a:r>
              <a:rPr lang="en-US" sz="2000" dirty="0"/>
              <a:t>4</a:t>
            </a:r>
            <a:r>
              <a:rPr lang="id-ID" sz="2000" dirty="0"/>
              <a:t>,</a:t>
            </a:r>
            <a:r>
              <a:rPr lang="en-US" sz="2000" dirty="0"/>
              <a:t>4</a:t>
            </a:r>
            <a:r>
              <a:rPr lang="id-ID" sz="2000" dirty="0"/>
              <a:t>%),</a:t>
            </a:r>
            <a:r>
              <a:rPr lang="en-US" sz="2000" dirty="0"/>
              <a:t> Sri </a:t>
            </a:r>
            <a:r>
              <a:rPr lang="en-US" sz="2000" dirty="0" err="1"/>
              <a:t>Mulyani</a:t>
            </a:r>
            <a:r>
              <a:rPr lang="en-US" sz="2000" dirty="0"/>
              <a:t> 3,7%) ,</a:t>
            </a:r>
            <a:r>
              <a:rPr lang="id-ID" sz="2000" dirty="0"/>
              <a:t>Anies Rasyid Baswedan (</a:t>
            </a:r>
            <a:r>
              <a:rPr lang="en-US" sz="2000" dirty="0"/>
              <a:t>3,4</a:t>
            </a:r>
            <a:r>
              <a:rPr lang="id-ID" sz="2000" dirty="0"/>
              <a:t>%),</a:t>
            </a:r>
            <a:r>
              <a:rPr lang="en-US" sz="2000" dirty="0"/>
              <a:t> Khofifah </a:t>
            </a:r>
            <a:r>
              <a:rPr lang="en-US" sz="2000" dirty="0" err="1"/>
              <a:t>Indar</a:t>
            </a:r>
            <a:r>
              <a:rPr lang="en-US" sz="2000" dirty="0"/>
              <a:t> </a:t>
            </a:r>
            <a:r>
              <a:rPr lang="en-US" sz="2000" dirty="0" err="1"/>
              <a:t>Parawansa</a:t>
            </a:r>
            <a:r>
              <a:rPr lang="en-US" sz="2000" dirty="0"/>
              <a:t> (3,4%) , </a:t>
            </a:r>
            <a:r>
              <a:rPr lang="id-ID" sz="2000" dirty="0"/>
              <a:t>AHY (</a:t>
            </a:r>
            <a:r>
              <a:rPr lang="en-US" sz="2000" dirty="0"/>
              <a:t>3</a:t>
            </a:r>
            <a:r>
              <a:rPr lang="id-ID" sz="2000" dirty="0"/>
              <a:t>,</a:t>
            </a:r>
            <a:r>
              <a:rPr lang="en-US" sz="2000" dirty="0"/>
              <a:t>3</a:t>
            </a:r>
            <a:r>
              <a:rPr lang="id-ID" sz="2000" dirty="0"/>
              <a:t>%), </a:t>
            </a:r>
            <a:r>
              <a:rPr lang="en-US" sz="2000" dirty="0" err="1"/>
              <a:t>Muhaimin</a:t>
            </a:r>
            <a:r>
              <a:rPr lang="en-US" sz="2000" dirty="0"/>
              <a:t> Iskandar </a:t>
            </a:r>
            <a:r>
              <a:rPr lang="id-ID" sz="2000" dirty="0"/>
              <a:t> (</a:t>
            </a:r>
            <a:r>
              <a:rPr lang="en-US" sz="2000" dirty="0"/>
              <a:t>3</a:t>
            </a:r>
            <a:r>
              <a:rPr lang="id-ID" sz="2000" dirty="0"/>
              <a:t>,2%), dan </a:t>
            </a:r>
            <a:r>
              <a:rPr lang="en-US" sz="2000" dirty="0"/>
              <a:t>Basuki </a:t>
            </a:r>
            <a:r>
              <a:rPr lang="en-US" sz="2000" dirty="0" err="1"/>
              <a:t>Tjahaya</a:t>
            </a:r>
            <a:r>
              <a:rPr lang="en-US" sz="2000" dirty="0"/>
              <a:t> </a:t>
            </a:r>
            <a:r>
              <a:rPr lang="en-US" sz="2000" dirty="0" err="1"/>
              <a:t>Purnama</a:t>
            </a:r>
            <a:r>
              <a:rPr lang="en-US" sz="2000" dirty="0"/>
              <a:t> </a:t>
            </a:r>
            <a:r>
              <a:rPr lang="id-ID" sz="2000" dirty="0"/>
              <a:t> (</a:t>
            </a:r>
            <a:r>
              <a:rPr lang="en-US" sz="2000" dirty="0"/>
              <a:t>1</a:t>
            </a:r>
            <a:r>
              <a:rPr lang="id-ID" sz="2000" dirty="0"/>
              <a:t>,7%).</a:t>
            </a:r>
            <a:r>
              <a:rPr lang="en-US" sz="2000" dirty="0"/>
              <a:t>Ridwan Kamil (1,4%)</a:t>
            </a:r>
            <a:r>
              <a:rPr lang="id-ID" sz="2000" dirty="0"/>
              <a:t> Mahfud MD dipilih </a:t>
            </a:r>
            <a:r>
              <a:rPr lang="en-US" sz="2000" dirty="0"/>
              <a:t>1</a:t>
            </a:r>
            <a:r>
              <a:rPr lang="id-ID" sz="2000" dirty="0"/>
              <a:t>,3%</a:t>
            </a:r>
            <a:r>
              <a:rPr lang="en-US" sz="2000" dirty="0"/>
              <a:t> </a:t>
            </a:r>
            <a:r>
              <a:rPr lang="id-ID" sz="2000" dirty="0"/>
              <a:t> Sementara itu, </a:t>
            </a:r>
            <a:r>
              <a:rPr lang="en-US" sz="2000" dirty="0" err="1"/>
              <a:t>Sandiaga</a:t>
            </a:r>
            <a:r>
              <a:rPr lang="en-US" sz="2000" dirty="0"/>
              <a:t> Uno</a:t>
            </a:r>
            <a:r>
              <a:rPr lang="id-ID" sz="2000" dirty="0"/>
              <a:t> dipilih </a:t>
            </a:r>
            <a:r>
              <a:rPr lang="en-US" sz="2000" dirty="0"/>
              <a:t>1</a:t>
            </a:r>
            <a:r>
              <a:rPr lang="id-ID" sz="2000" dirty="0"/>
              <a:t>,3%</a:t>
            </a:r>
            <a:r>
              <a:rPr lang="en-US" sz="2000" dirty="0"/>
              <a:t>, dan Erick </a:t>
            </a:r>
            <a:r>
              <a:rPr lang="en-US" sz="2000" dirty="0" err="1"/>
              <a:t>Thohir</a:t>
            </a:r>
            <a:r>
              <a:rPr lang="en-US" sz="2000" dirty="0"/>
              <a:t> (1,1%) dan </a:t>
            </a:r>
            <a:r>
              <a:rPr lang="en-US" sz="2000" dirty="0" err="1"/>
              <a:t>tidak</a:t>
            </a:r>
            <a:r>
              <a:rPr lang="en-US" sz="2000" dirty="0"/>
              <a:t> </a:t>
            </a:r>
            <a:r>
              <a:rPr lang="en-US" sz="2000" dirty="0" err="1"/>
              <a:t>memilih</a:t>
            </a:r>
            <a:r>
              <a:rPr lang="en-US" sz="2000" dirty="0"/>
              <a:t> 11% </a:t>
            </a:r>
            <a:endParaRPr lang="en-ID" sz="2000" dirty="0"/>
          </a:p>
        </p:txBody>
      </p:sp>
    </p:spTree>
    <p:extLst>
      <p:ext uri="{BB962C8B-B14F-4D97-AF65-F5344CB8AC3E}">
        <p14:creationId xmlns:p14="http://schemas.microsoft.com/office/powerpoint/2010/main" val="3109561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A7E6-43E8-454D-B128-21074D9F3540}"/>
              </a:ext>
            </a:extLst>
          </p:cNvPr>
          <p:cNvSpPr>
            <a:spLocks noGrp="1"/>
          </p:cNvSpPr>
          <p:nvPr>
            <p:ph type="title"/>
          </p:nvPr>
        </p:nvSpPr>
        <p:spPr/>
        <p:txBody>
          <a:bodyPr/>
          <a:lstStyle/>
          <a:p>
            <a:r>
              <a:rPr lang="en-US" dirty="0" err="1"/>
              <a:t>Simulasi</a:t>
            </a:r>
            <a:r>
              <a:rPr lang="en-US" dirty="0"/>
              <a:t> </a:t>
            </a:r>
            <a:r>
              <a:rPr lang="en-US" dirty="0" err="1"/>
              <a:t>Pilpres</a:t>
            </a:r>
            <a:r>
              <a:rPr lang="en-US" dirty="0"/>
              <a:t> </a:t>
            </a:r>
            <a:r>
              <a:rPr lang="en-US" dirty="0" err="1"/>
              <a:t>Dengan</a:t>
            </a:r>
            <a:r>
              <a:rPr lang="en-US" dirty="0"/>
              <a:t> Head to Head dan </a:t>
            </a:r>
            <a:r>
              <a:rPr lang="en-US" dirty="0" err="1"/>
              <a:t>Tiga</a:t>
            </a:r>
            <a:r>
              <a:rPr lang="en-US" dirty="0"/>
              <a:t> Nama </a:t>
            </a:r>
            <a:endParaRPr lang="en-ID" dirty="0"/>
          </a:p>
        </p:txBody>
      </p:sp>
      <p:graphicFrame>
        <p:nvGraphicFramePr>
          <p:cNvPr id="6" name="Content Placeholder 5">
            <a:extLst>
              <a:ext uri="{FF2B5EF4-FFF2-40B4-BE49-F238E27FC236}">
                <a16:creationId xmlns:a16="http://schemas.microsoft.com/office/drawing/2014/main" id="{2897A218-F2EC-4BA4-8089-2E7175F494D6}"/>
              </a:ext>
            </a:extLst>
          </p:cNvPr>
          <p:cNvGraphicFramePr>
            <a:graphicFrameLocks noGrp="1"/>
          </p:cNvGraphicFramePr>
          <p:nvPr>
            <p:ph idx="1"/>
            <p:extLst>
              <p:ext uri="{D42A27DB-BD31-4B8C-83A1-F6EECF244321}">
                <p14:modId xmlns:p14="http://schemas.microsoft.com/office/powerpoint/2010/main" val="2723809215"/>
              </p:ext>
            </p:extLst>
          </p:nvPr>
        </p:nvGraphicFramePr>
        <p:xfrm>
          <a:off x="838201" y="1825625"/>
          <a:ext cx="495654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D4102295-3CFA-4875-BC4C-7C14930560C6}"/>
              </a:ext>
            </a:extLst>
          </p:cNvPr>
          <p:cNvGraphicFramePr/>
          <p:nvPr>
            <p:extLst>
              <p:ext uri="{D42A27DB-BD31-4B8C-83A1-F6EECF244321}">
                <p14:modId xmlns:p14="http://schemas.microsoft.com/office/powerpoint/2010/main" val="2045901367"/>
              </p:ext>
            </p:extLst>
          </p:nvPr>
        </p:nvGraphicFramePr>
        <p:xfrm>
          <a:off x="6096000" y="2190307"/>
          <a:ext cx="4956545" cy="43025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8587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EFE1-BB78-4DF0-900B-0080A3F8B472}"/>
              </a:ext>
            </a:extLst>
          </p:cNvPr>
          <p:cNvSpPr>
            <a:spLocks noGrp="1"/>
          </p:cNvSpPr>
          <p:nvPr>
            <p:ph type="title"/>
          </p:nvPr>
        </p:nvSpPr>
        <p:spPr/>
        <p:txBody>
          <a:bodyPr/>
          <a:lstStyle/>
          <a:p>
            <a:r>
              <a:rPr lang="en-US" dirty="0" err="1"/>
              <a:t>Simulasi</a:t>
            </a:r>
            <a:r>
              <a:rPr lang="en-US" dirty="0"/>
              <a:t> Nama </a:t>
            </a:r>
            <a:r>
              <a:rPr lang="en-US" dirty="0" err="1"/>
              <a:t>Capres</a:t>
            </a:r>
            <a:r>
              <a:rPr lang="en-US" dirty="0"/>
              <a:t> Yang </a:t>
            </a:r>
            <a:r>
              <a:rPr lang="en-US" dirty="0" err="1"/>
              <a:t>akan</a:t>
            </a:r>
            <a:r>
              <a:rPr lang="en-US" dirty="0"/>
              <a:t> </a:t>
            </a:r>
            <a:r>
              <a:rPr lang="en-US" dirty="0" err="1"/>
              <a:t>dipilih</a:t>
            </a:r>
            <a:r>
              <a:rPr lang="en-US" dirty="0"/>
              <a:t> </a:t>
            </a:r>
            <a:r>
              <a:rPr lang="en-US" dirty="0" err="1"/>
              <a:t>dalam</a:t>
            </a:r>
            <a:r>
              <a:rPr lang="en-US" dirty="0"/>
              <a:t> </a:t>
            </a:r>
            <a:r>
              <a:rPr lang="en-US" dirty="0" err="1"/>
              <a:t>kertas</a:t>
            </a:r>
            <a:r>
              <a:rPr lang="en-US" dirty="0"/>
              <a:t> </a:t>
            </a:r>
            <a:r>
              <a:rPr lang="en-US" dirty="0" err="1"/>
              <a:t>kuisioner</a:t>
            </a:r>
            <a:r>
              <a:rPr lang="en-US" dirty="0"/>
              <a:t> </a:t>
            </a:r>
            <a:endParaRPr lang="en-ID" dirty="0"/>
          </a:p>
        </p:txBody>
      </p:sp>
      <p:sp>
        <p:nvSpPr>
          <p:cNvPr id="3" name="Content Placeholder 2">
            <a:extLst>
              <a:ext uri="{FF2B5EF4-FFF2-40B4-BE49-F238E27FC236}">
                <a16:creationId xmlns:a16="http://schemas.microsoft.com/office/drawing/2014/main" id="{6DA080A7-301D-49C2-B690-CD31E7335E63}"/>
              </a:ext>
            </a:extLst>
          </p:cNvPr>
          <p:cNvSpPr>
            <a:spLocks noGrp="1"/>
          </p:cNvSpPr>
          <p:nvPr>
            <p:ph idx="1"/>
          </p:nvPr>
        </p:nvSpPr>
        <p:spPr/>
        <p:txBody>
          <a:bodyPr>
            <a:normAutofit/>
          </a:bodyPr>
          <a:lstStyle/>
          <a:p>
            <a:pPr algn="just"/>
            <a:r>
              <a:rPr lang="id-ID" sz="2400" dirty="0"/>
              <a:t>Elektabilitas </a:t>
            </a:r>
            <a:r>
              <a:rPr lang="en-US" sz="2400" dirty="0" err="1"/>
              <a:t>Airlangga</a:t>
            </a:r>
            <a:r>
              <a:rPr lang="en-US" sz="2400" dirty="0"/>
              <a:t> </a:t>
            </a:r>
            <a:r>
              <a:rPr lang="en-US" sz="2400" dirty="0" err="1"/>
              <a:t>Hartarto</a:t>
            </a:r>
            <a:r>
              <a:rPr lang="id-ID" sz="2400" dirty="0"/>
              <a:t> sebagai calon presiden </a:t>
            </a:r>
            <a:r>
              <a:rPr lang="en-US" sz="2400" dirty="0"/>
              <a:t>paling </a:t>
            </a:r>
            <a:r>
              <a:rPr lang="id-ID" sz="2400" dirty="0"/>
              <a:t> tertinggi dibandingkan nama-nama lain, baik saat ditanyakan melalui pertanyaan terbuka maupun pertanyaan tertutup, dengan variasi simulasi baik jumlah maupun nama yang ditanyakan. Namun, elektabilitas </a:t>
            </a:r>
            <a:r>
              <a:rPr lang="en-US" sz="2400" dirty="0" err="1"/>
              <a:t>Airlangga</a:t>
            </a:r>
            <a:r>
              <a:rPr lang="en-US" sz="2400" dirty="0"/>
              <a:t> </a:t>
            </a:r>
            <a:r>
              <a:rPr lang="en-US" sz="2400" dirty="0" err="1"/>
              <a:t>Hartarto</a:t>
            </a:r>
            <a:r>
              <a:rPr lang="en-US" sz="2400" dirty="0"/>
              <a:t> </a:t>
            </a:r>
            <a:r>
              <a:rPr lang="id-ID" sz="2400" dirty="0"/>
              <a:t> yang berhasil dipotret dalam survei ini berkisar antara </a:t>
            </a:r>
            <a:r>
              <a:rPr lang="en-US" sz="2400" dirty="0"/>
              <a:t>21,7% </a:t>
            </a:r>
            <a:r>
              <a:rPr lang="id-ID" sz="2400" dirty="0"/>
              <a:t>% </a:t>
            </a:r>
            <a:r>
              <a:rPr lang="en-US" sz="2400" dirty="0" err="1"/>
              <a:t>dalam</a:t>
            </a:r>
            <a:r>
              <a:rPr lang="en-US" sz="2400" dirty="0"/>
              <a:t>  </a:t>
            </a:r>
            <a:r>
              <a:rPr lang="id-ID" sz="2400" dirty="0"/>
              <a:t>pertanyaan tertutup dengan simulasi dua nama capres </a:t>
            </a:r>
            <a:r>
              <a:rPr lang="id-ID" sz="2400" i="1" dirty="0"/>
              <a:t>head to head </a:t>
            </a:r>
            <a:r>
              <a:rPr lang="en-US" sz="2400" i="1" dirty="0" err="1"/>
              <a:t>antara</a:t>
            </a:r>
            <a:r>
              <a:rPr lang="en-US" sz="2400" i="1" dirty="0"/>
              <a:t> </a:t>
            </a:r>
            <a:r>
              <a:rPr lang="en-US" sz="2400" i="1" dirty="0" err="1"/>
              <a:t>Airlangga</a:t>
            </a:r>
            <a:r>
              <a:rPr lang="en-US" sz="2400" i="1" dirty="0"/>
              <a:t> VS </a:t>
            </a:r>
            <a:r>
              <a:rPr lang="id-ID" sz="2400" dirty="0"/>
              <a:t> Prabowo Subianto (</a:t>
            </a:r>
            <a:r>
              <a:rPr lang="en-US" sz="2400" dirty="0" err="1"/>
              <a:t>sebanyak</a:t>
            </a:r>
            <a:r>
              <a:rPr lang="en-US" sz="2400" dirty="0"/>
              <a:t> 48,7% </a:t>
            </a:r>
            <a:r>
              <a:rPr lang="en-US" sz="2400" dirty="0" err="1"/>
              <a:t>memilih</a:t>
            </a:r>
            <a:r>
              <a:rPr lang="en-US" sz="2400" dirty="0"/>
              <a:t> </a:t>
            </a:r>
            <a:r>
              <a:rPr lang="en-US" sz="2400" dirty="0" err="1"/>
              <a:t>Airlangga</a:t>
            </a:r>
            <a:r>
              <a:rPr lang="en-US" sz="2400" dirty="0"/>
              <a:t> dan 3</a:t>
            </a:r>
            <a:r>
              <a:rPr lang="id-ID" sz="2400" dirty="0"/>
              <a:t>6,</a:t>
            </a:r>
            <a:r>
              <a:rPr lang="en-US" sz="2400" dirty="0"/>
              <a:t>7</a:t>
            </a:r>
            <a:r>
              <a:rPr lang="id-ID" sz="2400" dirty="0"/>
              <a:t>% memilih Prabowo</a:t>
            </a:r>
            <a:r>
              <a:rPr lang="en-US" sz="2400" dirty="0"/>
              <a:t> </a:t>
            </a:r>
            <a:r>
              <a:rPr lang="en-US" sz="2400" dirty="0" err="1"/>
              <a:t>sedangkan</a:t>
            </a:r>
            <a:r>
              <a:rPr lang="en-US" sz="2400" dirty="0"/>
              <a:t>  </a:t>
            </a:r>
            <a:r>
              <a:rPr lang="id-ID" sz="2400" dirty="0"/>
              <a:t>13,9% tidak menjawab). </a:t>
            </a:r>
            <a:endParaRPr lang="en-US" sz="2400" dirty="0"/>
          </a:p>
          <a:p>
            <a:pPr algn="just"/>
            <a:r>
              <a:rPr lang="en-US" sz="2400" dirty="0" err="1"/>
              <a:t>Dalam</a:t>
            </a:r>
            <a:r>
              <a:rPr lang="en-US" sz="2400" dirty="0"/>
              <a:t>  </a:t>
            </a:r>
            <a:r>
              <a:rPr lang="id-ID" sz="2400" dirty="0"/>
              <a:t>pertanyaan tertutup dengan simulasi </a:t>
            </a:r>
            <a:r>
              <a:rPr lang="en-US" sz="2400" dirty="0" err="1"/>
              <a:t>Tiga</a:t>
            </a:r>
            <a:r>
              <a:rPr lang="en-US" sz="2400" dirty="0"/>
              <a:t> </a:t>
            </a:r>
            <a:r>
              <a:rPr lang="id-ID" sz="2400" dirty="0"/>
              <a:t> nama capres </a:t>
            </a:r>
            <a:r>
              <a:rPr lang="id-ID" sz="2400" i="1" dirty="0"/>
              <a:t>head  </a:t>
            </a:r>
            <a:r>
              <a:rPr lang="en-US" sz="2400" i="1" dirty="0" err="1"/>
              <a:t>antara</a:t>
            </a:r>
            <a:r>
              <a:rPr lang="en-US" sz="2400" i="1" dirty="0"/>
              <a:t> </a:t>
            </a:r>
            <a:r>
              <a:rPr lang="en-US" sz="2400" i="1" dirty="0" err="1"/>
              <a:t>Ganjar</a:t>
            </a:r>
            <a:r>
              <a:rPr lang="en-US" sz="2400" i="1" dirty="0"/>
              <a:t> </a:t>
            </a:r>
            <a:r>
              <a:rPr lang="en-US" sz="2400" i="1" dirty="0" err="1"/>
              <a:t>Pranowo</a:t>
            </a:r>
            <a:r>
              <a:rPr lang="en-US" sz="2400" i="1" dirty="0"/>
              <a:t> VS </a:t>
            </a:r>
            <a:r>
              <a:rPr lang="en-US" sz="2400" i="1" dirty="0" err="1"/>
              <a:t>Airlangga</a:t>
            </a:r>
            <a:r>
              <a:rPr lang="en-US" sz="2400" i="1" dirty="0"/>
              <a:t> </a:t>
            </a:r>
            <a:r>
              <a:rPr lang="en-US" sz="2400" i="1" dirty="0" err="1"/>
              <a:t>Hartarto</a:t>
            </a:r>
            <a:r>
              <a:rPr lang="en-US" sz="2400" i="1" dirty="0"/>
              <a:t>  VS </a:t>
            </a:r>
            <a:r>
              <a:rPr lang="id-ID" sz="2400" dirty="0"/>
              <a:t> Prabowo Subianto (</a:t>
            </a:r>
            <a:r>
              <a:rPr lang="en-US" sz="2400" dirty="0" err="1"/>
              <a:t>Sebanyak</a:t>
            </a:r>
            <a:r>
              <a:rPr lang="en-US" sz="2400" dirty="0"/>
              <a:t> 31,7 % </a:t>
            </a:r>
            <a:r>
              <a:rPr lang="en-US" sz="2400" dirty="0" err="1"/>
              <a:t>memilih</a:t>
            </a:r>
            <a:r>
              <a:rPr lang="en-US" sz="2400" dirty="0"/>
              <a:t> </a:t>
            </a:r>
            <a:r>
              <a:rPr lang="en-US" sz="2400" dirty="0" err="1"/>
              <a:t>Ganjar</a:t>
            </a:r>
            <a:r>
              <a:rPr lang="en-US" sz="2400" dirty="0"/>
              <a:t> </a:t>
            </a:r>
            <a:r>
              <a:rPr lang="en-US" sz="2400" dirty="0" err="1"/>
              <a:t>Pranowo</a:t>
            </a:r>
            <a:r>
              <a:rPr lang="en-US" sz="2400" dirty="0"/>
              <a:t> dan </a:t>
            </a:r>
            <a:r>
              <a:rPr lang="en-US" sz="2400" dirty="0" err="1"/>
              <a:t>sebanyak</a:t>
            </a:r>
            <a:r>
              <a:rPr lang="en-US" sz="2400" dirty="0"/>
              <a:t> 38,4% </a:t>
            </a:r>
            <a:r>
              <a:rPr lang="en-US" sz="2400" dirty="0" err="1"/>
              <a:t>memilih</a:t>
            </a:r>
            <a:r>
              <a:rPr lang="en-US" sz="2400" dirty="0"/>
              <a:t> </a:t>
            </a:r>
            <a:r>
              <a:rPr lang="en-US" sz="2400" dirty="0" err="1"/>
              <a:t>Airlangga</a:t>
            </a:r>
            <a:r>
              <a:rPr lang="en-US" sz="2400" dirty="0"/>
              <a:t> dan 2</a:t>
            </a:r>
            <a:r>
              <a:rPr lang="id-ID" sz="2400" dirty="0"/>
              <a:t>6,</a:t>
            </a:r>
            <a:r>
              <a:rPr lang="en-US" sz="2400" dirty="0"/>
              <a:t>7</a:t>
            </a:r>
            <a:r>
              <a:rPr lang="id-ID" sz="2400" dirty="0"/>
              <a:t>% memilih Prabowo</a:t>
            </a:r>
            <a:r>
              <a:rPr lang="en-US" sz="2400" dirty="0"/>
              <a:t> </a:t>
            </a:r>
            <a:r>
              <a:rPr lang="en-US" sz="2400" dirty="0" err="1"/>
              <a:t>sedangkan</a:t>
            </a:r>
            <a:r>
              <a:rPr lang="en-US" sz="2400" dirty="0"/>
              <a:t>  3,2</a:t>
            </a:r>
            <a:r>
              <a:rPr lang="id-ID" sz="2400" dirty="0"/>
              <a:t>% tidak menjawab).</a:t>
            </a:r>
            <a:r>
              <a:rPr lang="en-US" sz="2400" dirty="0"/>
              <a:t> </a:t>
            </a:r>
          </a:p>
          <a:p>
            <a:endParaRPr lang="en-ID" dirty="0"/>
          </a:p>
        </p:txBody>
      </p:sp>
    </p:spTree>
    <p:extLst>
      <p:ext uri="{BB962C8B-B14F-4D97-AF65-F5344CB8AC3E}">
        <p14:creationId xmlns:p14="http://schemas.microsoft.com/office/powerpoint/2010/main" val="2855203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429FB-9C49-412F-99CE-23C48FA49D05}"/>
              </a:ext>
            </a:extLst>
          </p:cNvPr>
          <p:cNvSpPr>
            <a:spLocks noGrp="1"/>
          </p:cNvSpPr>
          <p:nvPr>
            <p:ph idx="1"/>
          </p:nvPr>
        </p:nvSpPr>
        <p:spPr>
          <a:xfrm>
            <a:off x="838200" y="1825625"/>
            <a:ext cx="10516235" cy="4352290"/>
          </a:xfrm>
        </p:spPr>
        <p:txBody>
          <a:bodyPr wrap="square" lIns="91440" tIns="45720" rIns="91440" bIns="45720" numCol="1" vert="horz" anchor="t">
            <a:normAutofit fontScale="100000" lnSpcReduction="0"/>
          </a:bodyPr>
          <a:lstStyle/>
          <a:p>
            <a:pPr marL="0" indent="0" latinLnBrk="0">
              <a:lnSpc>
                <a:spcPct val="100000"/>
              </a:lnSpc>
              <a:spcBef>
                <a:spcPts val="1000"/>
              </a:spcBef>
              <a:spcAft>
                <a:spcPts val="0"/>
              </a:spcAft>
              <a:buFontTx/>
              <a:buNone/>
            </a:pPr>
            <a:r>
              <a:rPr lang="en-US" sz="2800"/>
              <a:t>J</a:t>
            </a:r>
            <a:r>
              <a:rPr lang="en-US" sz="2800"/>
              <a:t>Jakarta 31 Maret </a:t>
            </a:r>
            <a:r>
              <a:rPr lang="en-US" sz="2800"/>
              <a:t> 2022 </a:t>
            </a:r>
            <a:endParaRPr lang="ko-KR" altLang="en-US" sz="2800"/>
          </a:p>
          <a:p>
            <a:pPr marL="0" indent="0" latinLnBrk="0">
              <a:lnSpc>
                <a:spcPct val="100000"/>
              </a:lnSpc>
              <a:spcBef>
                <a:spcPts val="1000"/>
              </a:spcBef>
              <a:spcAft>
                <a:spcPts val="0"/>
              </a:spcAft>
              <a:buFontTx/>
              <a:buNone/>
            </a:pPr>
            <a:endParaRPr lang="ko-KR" altLang="en-US" sz="2800"/>
          </a:p>
          <a:p>
            <a:pPr marL="0" indent="0" latinLnBrk="0">
              <a:lnSpc>
                <a:spcPct val="100000"/>
              </a:lnSpc>
              <a:spcBef>
                <a:spcPts val="1000"/>
              </a:spcBef>
              <a:spcAft>
                <a:spcPts val="0"/>
              </a:spcAft>
              <a:buFontTx/>
              <a:buNone/>
            </a:pPr>
            <a:r>
              <a:rPr lang="en-US" sz="2800"/>
              <a:t>Alamsyah Wijaya </a:t>
            </a:r>
            <a:endParaRPr lang="ko-KR" altLang="en-US" sz="2800"/>
          </a:p>
          <a:p>
            <a:pPr marL="0" indent="0" latinLnBrk="0">
              <a:lnSpc>
                <a:spcPct val="100000"/>
              </a:lnSpc>
              <a:spcBef>
                <a:spcPts val="1000"/>
              </a:spcBef>
              <a:spcAft>
                <a:spcPts val="0"/>
              </a:spcAft>
              <a:buFontTx/>
              <a:buNone/>
            </a:pPr>
            <a:r>
              <a:rPr lang="en-US" sz="2800"/>
              <a:t>Koordinator Penelitian </a:t>
            </a:r>
            <a:endParaRPr lang="ko-KR" altLang="en-US" sz="2800"/>
          </a:p>
          <a:p>
            <a:pPr marL="0" indent="0" latinLnBrk="0">
              <a:lnSpc>
                <a:spcPct val="100000"/>
              </a:lnSpc>
              <a:spcBef>
                <a:spcPts val="1000"/>
              </a:spcBef>
              <a:spcAft>
                <a:spcPts val="0"/>
              </a:spcAft>
              <a:buFontTx/>
              <a:buNone/>
            </a:pPr>
            <a:r>
              <a:rPr lang="en-ID" sz="2800" b="1">
                <a:effectLst>
                  <a:outerShdw sx="100000" sy="100000" blurRad="38100" dist="38100" dir="2700000" rotWithShape="1" algn="tl">
                    <a:srgbClr val="000000">
                      <a:alpha val="42745"/>
                    </a:srgbClr>
                  </a:outerShdw>
                </a:effectLst>
                <a:latin typeface="Calibri" charset="0"/>
                <a:ea typeface="Calibri" charset="0"/>
                <a:cs typeface="Times New Roman" charset="0"/>
              </a:rPr>
              <a:t>Lembaga </a:t>
            </a:r>
            <a:r>
              <a:rPr lang="en-ID" sz="2800" b="1">
                <a:effectLst>
                  <a:outerShdw sx="100000" sy="100000" blurRad="38100" dist="38100" dir="2700000" rotWithShape="1" algn="tl">
                    <a:srgbClr val="000000">
                      <a:alpha val="42745"/>
                    </a:srgbClr>
                  </a:outerShdw>
                </a:effectLst>
                <a:latin typeface="Calibri" charset="0"/>
                <a:ea typeface="Calibri" charset="0"/>
                <a:cs typeface="Times New Roman" charset="0"/>
              </a:rPr>
              <a:t>Penelitian Masyarakat Milenium</a:t>
            </a:r>
            <a:endParaRPr lang="ko-KR" altLang="en-US" sz="2800" b="1">
              <a:latin typeface="Calibri" charset="0"/>
              <a:ea typeface="Calibri" charset="0"/>
              <a:cs typeface="Times New Roman" charset="0"/>
            </a:endParaRPr>
          </a:p>
          <a:p>
            <a:pPr marL="0" indent="0" latinLnBrk="0">
              <a:lnSpc>
                <a:spcPct val="100000"/>
              </a:lnSpc>
              <a:spcBef>
                <a:spcPts val="1000"/>
              </a:spcBef>
              <a:spcAft>
                <a:spcPts val="0"/>
              </a:spcAft>
              <a:buFontTx/>
              <a:buNone/>
            </a:pPr>
            <a:endParaRPr lang="ko-KR" altLang="en-US" sz="2800"/>
          </a:p>
          <a:p>
            <a:pPr marL="0" indent="0" latinLnBrk="0">
              <a:lnSpc>
                <a:spcPct val="100000"/>
              </a:lnSpc>
              <a:spcBef>
                <a:spcPts val="1000"/>
              </a:spcBef>
              <a:spcAft>
                <a:spcPts val="0"/>
              </a:spcAft>
              <a:buFontTx/>
              <a:buNone/>
            </a:pPr>
            <a:endParaRPr lang="ko-KR" altLang="en-US" sz="2800"/>
          </a:p>
        </p:txBody>
      </p:sp>
    </p:spTree>
    <p:extLst>
      <p:ext uri="{BB962C8B-B14F-4D97-AF65-F5344CB8AC3E}">
        <p14:creationId xmlns:p14="http://schemas.microsoft.com/office/powerpoint/2010/main" val="719803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AD05-1BFD-4708-8087-5BE560EB9BE0}"/>
              </a:ext>
            </a:extLst>
          </p:cNvPr>
          <p:cNvSpPr>
            <a:spLocks noGrp="1"/>
          </p:cNvSpPr>
          <p:nvPr>
            <p:ph type="title"/>
          </p:nvPr>
        </p:nvSpPr>
        <p:spPr>
          <a:xfrm>
            <a:off x="648929" y="629266"/>
            <a:ext cx="3667039" cy="5506358"/>
          </a:xfrm>
        </p:spPr>
        <p:txBody>
          <a:bodyPr>
            <a:normAutofit/>
          </a:bodyPr>
          <a:lstStyle/>
          <a:p>
            <a:r>
              <a:rPr lang="en-US" sz="4000"/>
              <a:t>Opini Masyarakat di hasilkan dari jajak pendapat </a:t>
            </a:r>
            <a:endParaRPr lang="en-ID" sz="4000"/>
          </a:p>
        </p:txBody>
      </p:sp>
      <p:sp>
        <p:nvSpPr>
          <p:cNvPr id="9" name="Rectangle 8">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8267"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9BB2A09-CE2A-43F8-F8AA-7462F306CE5F}"/>
              </a:ext>
            </a:extLst>
          </p:cNvPr>
          <p:cNvGraphicFramePr>
            <a:graphicFrameLocks noGrp="1"/>
          </p:cNvGraphicFramePr>
          <p:nvPr>
            <p:ph idx="1"/>
            <p:extLst>
              <p:ext uri="{D42A27DB-BD31-4B8C-83A1-F6EECF244321}">
                <p14:modId xmlns:p14="http://schemas.microsoft.com/office/powerpoint/2010/main" val="2817509395"/>
              </p:ext>
            </p:extLst>
          </p:nvPr>
        </p:nvGraphicFramePr>
        <p:xfrm>
          <a:off x="5285232" y="722376"/>
          <a:ext cx="6263640" cy="5413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783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200ED6-7F3E-4A7E-92CC-B706DBA91D6E}"/>
              </a:ext>
            </a:extLst>
          </p:cNvPr>
          <p:cNvSpPr>
            <a:spLocks noGrp="1"/>
          </p:cNvSpPr>
          <p:nvPr>
            <p:ph type="title"/>
          </p:nvPr>
        </p:nvSpPr>
        <p:spPr>
          <a:xfrm>
            <a:off x="1043631" y="809898"/>
            <a:ext cx="9942716" cy="1554480"/>
          </a:xfrm>
        </p:spPr>
        <p:txBody>
          <a:bodyPr anchor="ctr">
            <a:normAutofit/>
          </a:bodyPr>
          <a:lstStyle/>
          <a:p>
            <a:r>
              <a:rPr lang="en-US" sz="4800" b="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METODOLOGI</a:t>
            </a:r>
            <a:endParaRPr lang="en-ID" sz="4800"/>
          </a:p>
        </p:txBody>
      </p:sp>
      <p:sp>
        <p:nvSpPr>
          <p:cNvPr id="3" name="Content Placeholder 2">
            <a:extLst>
              <a:ext uri="{FF2B5EF4-FFF2-40B4-BE49-F238E27FC236}">
                <a16:creationId xmlns:a16="http://schemas.microsoft.com/office/drawing/2014/main" id="{FC7403FD-4C13-4811-A080-99CD142397D0}"/>
              </a:ext>
            </a:extLst>
          </p:cNvPr>
          <p:cNvSpPr>
            <a:spLocks noGrp="1"/>
          </p:cNvSpPr>
          <p:nvPr>
            <p:ph idx="1"/>
          </p:nvPr>
        </p:nvSpPr>
        <p:spPr>
          <a:xfrm>
            <a:off x="1045028" y="3017522"/>
            <a:ext cx="9941319" cy="3124658"/>
          </a:xfrm>
        </p:spPr>
        <p:txBody>
          <a:bodyPr anchor="ctr">
            <a:normAutofit/>
          </a:bodyPr>
          <a:lstStyle/>
          <a:p>
            <a:pPr>
              <a:buFont typeface="Wingdings" panose="05000000000000000000" pitchFamily="2" charset="2"/>
              <a:buChar char="§"/>
            </a:pPr>
            <a:r>
              <a:rPr lang="en-ID" sz="1500" b="1" i="1" dirty="0" err="1">
                <a:effectLst>
                  <a:outerShdw blurRad="38100" dist="38100" dir="2700000" algn="tl">
                    <a:srgbClr val="000000">
                      <a:alpha val="43137"/>
                    </a:srgbClr>
                  </a:outerShdw>
                </a:effectLst>
                <a:cs typeface="Arial" panose="020B0604020202020204" pitchFamily="34" charset="0"/>
              </a:rPr>
              <a:t>Survei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ini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mengambil</a:t>
            </a:r>
            <a:r>
              <a:rPr lang="en-ID" sz="1500" b="1" i="1" dirty="0">
                <a:effectLst>
                  <a:outerShdw blurRad="38100" dist="38100" dir="2700000" algn="tl">
                    <a:srgbClr val="000000">
                      <a:alpha val="43137"/>
                    </a:srgbClr>
                  </a:outerShdw>
                </a:effectLst>
                <a:cs typeface="Arial" panose="020B0604020202020204" pitchFamily="34" charset="0"/>
              </a:rPr>
              <a:t> sample </a:t>
            </a:r>
            <a:r>
              <a:rPr lang="en-ID" sz="1500" b="1" i="1" dirty="0" err="1">
                <a:effectLst>
                  <a:outerShdw blurRad="38100" dist="38100" dir="2700000" algn="tl">
                    <a:srgbClr val="000000">
                      <a:alpha val="43137"/>
                    </a:srgbClr>
                  </a:outerShdw>
                </a:effectLst>
                <a:cs typeface="Arial" panose="020B0604020202020204" pitchFamily="34" charset="0"/>
              </a:rPr>
              <a:t>sebanyak</a:t>
            </a:r>
            <a:r>
              <a:rPr lang="en-ID" sz="1500" b="1" i="1" dirty="0">
                <a:effectLst>
                  <a:outerShdw blurRad="38100" dist="38100" dir="2700000" algn="tl">
                    <a:srgbClr val="000000">
                      <a:alpha val="43137"/>
                    </a:srgbClr>
                  </a:outerShdw>
                </a:effectLst>
                <a:cs typeface="Arial" panose="020B0604020202020204" pitchFamily="34" charset="0"/>
              </a:rPr>
              <a:t> 2200  </a:t>
            </a:r>
            <a:r>
              <a:rPr lang="en-ID" sz="1500" b="1" i="1" dirty="0" err="1">
                <a:effectLst>
                  <a:outerShdw blurRad="38100" dist="38100" dir="2700000" algn="tl">
                    <a:srgbClr val="000000">
                      <a:alpha val="43137"/>
                    </a:srgbClr>
                  </a:outerShdw>
                </a:effectLst>
                <a:cs typeface="Arial" panose="020B0604020202020204" pitchFamily="34" charset="0"/>
              </a:rPr>
              <a:t>Responden</a:t>
            </a:r>
            <a:r>
              <a:rPr lang="en-ID" sz="1500" b="1" i="1" dirty="0">
                <a:effectLst>
                  <a:outerShdw blurRad="38100" dist="38100" dir="2700000" algn="tl">
                    <a:srgbClr val="000000">
                      <a:alpha val="43137"/>
                    </a:srgbClr>
                  </a:outerShdw>
                </a:effectLst>
                <a:cs typeface="Arial" panose="020B0604020202020204" pitchFamily="34" charset="0"/>
              </a:rPr>
              <a:t> yang </a:t>
            </a:r>
            <a:r>
              <a:rPr lang="en-ID" sz="1500" b="1" i="1" dirty="0" err="1">
                <a:effectLst>
                  <a:outerShdw blurRad="38100" dist="38100" dir="2700000" algn="tl">
                    <a:srgbClr val="000000">
                      <a:alpha val="43137"/>
                    </a:srgbClr>
                  </a:outerShdw>
                </a:effectLst>
                <a:cs typeface="Arial" panose="020B0604020202020204" pitchFamily="34" charset="0"/>
              </a:rPr>
              <a:t>mewakili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Warga</a:t>
            </a:r>
            <a:r>
              <a:rPr lang="en-ID" sz="1500" b="1" i="1" dirty="0">
                <a:effectLst>
                  <a:outerShdw blurRad="38100" dist="38100" dir="2700000" algn="tl">
                    <a:srgbClr val="000000">
                      <a:alpha val="43137"/>
                    </a:srgbClr>
                  </a:outerShdw>
                </a:effectLst>
                <a:cs typeface="Arial" panose="020B0604020202020204" pitchFamily="34" charset="0"/>
              </a:rPr>
              <a:t> Negara Indonesia </a:t>
            </a:r>
          </a:p>
          <a:p>
            <a:pPr>
              <a:buFont typeface="Wingdings" panose="05000000000000000000" pitchFamily="2" charset="2"/>
              <a:buChar char="§"/>
            </a:pPr>
            <a:r>
              <a:rPr lang="en-ID" sz="1500" b="1" i="1" dirty="0" err="1">
                <a:effectLst>
                  <a:outerShdw blurRad="38100" dist="38100" dir="2700000" algn="tl">
                    <a:srgbClr val="000000">
                      <a:alpha val="43137"/>
                    </a:srgbClr>
                  </a:outerShdw>
                </a:effectLst>
                <a:cs typeface="Arial" panose="020B0604020202020204" pitchFamily="34" charset="0"/>
              </a:rPr>
              <a:t>Sampel</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dipilih</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secara</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acak</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dari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populasi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pemilih</a:t>
            </a:r>
            <a:r>
              <a:rPr lang="en-ID" sz="1500" b="1" i="1" dirty="0">
                <a:effectLst>
                  <a:outerShdw blurRad="38100" dist="38100" dir="2700000" algn="tl">
                    <a:srgbClr val="000000">
                      <a:alpha val="43137"/>
                    </a:srgbClr>
                  </a:outerShdw>
                </a:effectLst>
                <a:cs typeface="Arial" panose="020B0604020202020204" pitchFamily="34" charset="0"/>
              </a:rPr>
              <a:t> yang </a:t>
            </a:r>
            <a:r>
              <a:rPr lang="en-ID" sz="1500" b="1" i="1" dirty="0" err="1">
                <a:effectLst>
                  <a:outerShdw blurRad="38100" dist="38100" dir="2700000" algn="tl">
                    <a:srgbClr val="000000">
                      <a:alpha val="43137"/>
                    </a:srgbClr>
                  </a:outerShdw>
                </a:effectLst>
                <a:cs typeface="Arial" panose="020B0604020202020204" pitchFamily="34" charset="0"/>
              </a:rPr>
              <a:t>berusia</a:t>
            </a:r>
            <a:r>
              <a:rPr lang="en-ID" sz="1500" b="1" i="1" dirty="0">
                <a:effectLst>
                  <a:outerShdw blurRad="38100" dist="38100" dir="2700000" algn="tl">
                    <a:srgbClr val="000000">
                      <a:alpha val="43137"/>
                    </a:srgbClr>
                  </a:outerShdw>
                </a:effectLst>
                <a:cs typeface="Arial" panose="020B0604020202020204" pitchFamily="34" charset="0"/>
              </a:rPr>
              <a:t> 17 </a:t>
            </a:r>
            <a:r>
              <a:rPr lang="en-ID" sz="1500" b="1" i="1" dirty="0" err="1">
                <a:effectLst>
                  <a:outerShdw blurRad="38100" dist="38100" dir="2700000" algn="tl">
                    <a:srgbClr val="000000">
                      <a:alpha val="43137"/>
                    </a:srgbClr>
                  </a:outerShdw>
                </a:effectLst>
                <a:cs typeface="Arial" panose="020B0604020202020204" pitchFamily="34" charset="0"/>
              </a:rPr>
              <a:t>tahun</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ke</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atas</a:t>
            </a:r>
            <a:r>
              <a:rPr lang="en-ID" sz="1500" b="1" i="1" dirty="0">
                <a:effectLst>
                  <a:outerShdw blurRad="38100" dist="38100" dir="2700000" algn="tl">
                    <a:srgbClr val="000000">
                      <a:alpha val="43137"/>
                    </a:srgbClr>
                  </a:outerShdw>
                </a:effectLst>
                <a:cs typeface="Arial" panose="020B0604020202020204" pitchFamily="34" charset="0"/>
              </a:rPr>
              <a:t>/</a:t>
            </a:r>
            <a:r>
              <a:rPr lang="en-ID" sz="1500" b="1" i="1" dirty="0" err="1">
                <a:effectLst>
                  <a:outerShdw blurRad="38100" dist="38100" dir="2700000" algn="tl">
                    <a:srgbClr val="000000">
                      <a:alpha val="43137"/>
                    </a:srgbClr>
                  </a:outerShdw>
                </a:effectLst>
                <a:cs typeface="Arial" panose="020B0604020202020204" pitchFamily="34" charset="0"/>
              </a:rPr>
              <a:t>sudah</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menikah</a:t>
            </a:r>
            <a:r>
              <a:rPr lang="en-ID" sz="1500" b="1" i="1" dirty="0">
                <a:effectLst>
                  <a:outerShdw blurRad="38100" dist="38100" dir="2700000" algn="tl">
                    <a:srgbClr val="000000">
                      <a:alpha val="43137"/>
                    </a:srgbClr>
                  </a:outerShdw>
                </a:effectLst>
                <a:cs typeface="Arial" panose="020B0604020202020204" pitchFamily="34" charset="0"/>
              </a:rPr>
              <a:t> dan yang </a:t>
            </a:r>
            <a:r>
              <a:rPr lang="en-ID" sz="1500" b="1" i="1" dirty="0" err="1">
                <a:effectLst>
                  <a:outerShdw blurRad="38100" dist="38100" dir="2700000" algn="tl">
                    <a:srgbClr val="000000">
                      <a:alpha val="43137"/>
                    </a:srgbClr>
                  </a:outerShdw>
                </a:effectLst>
                <a:cs typeface="Arial" panose="020B0604020202020204" pitchFamily="34" charset="0"/>
              </a:rPr>
              <a:t>sudah</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memiliki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Hak</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Pilih</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jika</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diadakan</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Pemilu</a:t>
            </a:r>
            <a:endParaRPr lang="en-ID" sz="1500" b="1" i="1" dirty="0">
              <a:effectLst>
                <a:outerShdw blurRad="38100" dist="38100" dir="2700000" algn="tl">
                  <a:srgbClr val="000000">
                    <a:alpha val="43137"/>
                  </a:srgbClr>
                </a:outerShdw>
              </a:effectLst>
              <a:cs typeface="Arial" panose="020B0604020202020204" pitchFamily="34" charset="0"/>
            </a:endParaRPr>
          </a:p>
          <a:p>
            <a:pPr>
              <a:buFont typeface="Wingdings" panose="05000000000000000000" pitchFamily="2" charset="2"/>
              <a:buChar char="§"/>
            </a:pPr>
            <a:r>
              <a:rPr lang="en-ID" sz="1500" b="1" i="1" dirty="0" err="1">
                <a:effectLst>
                  <a:outerShdw blurRad="38100" dist="38100" dir="2700000" algn="tl">
                    <a:srgbClr val="000000">
                      <a:alpha val="43137"/>
                    </a:srgbClr>
                  </a:outerShdw>
                </a:effectLst>
                <a:cs typeface="Arial" panose="020B0604020202020204" pitchFamily="34" charset="0"/>
              </a:rPr>
              <a:t>Survei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ini</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memiliki</a:t>
            </a:r>
            <a:r>
              <a:rPr lang="en-ID" sz="1500" b="1" i="1" dirty="0">
                <a:effectLst>
                  <a:outerShdw blurRad="38100" dist="38100" dir="2700000" algn="tl">
                    <a:srgbClr val="000000">
                      <a:alpha val="43137"/>
                    </a:srgbClr>
                  </a:outerShdw>
                </a:effectLst>
                <a:cs typeface="Arial" panose="020B0604020202020204" pitchFamily="34" charset="0"/>
              </a:rPr>
              <a:t> margin of error +/-2.12% </a:t>
            </a:r>
            <a:r>
              <a:rPr lang="en-ID" sz="1500" b="1" i="1" dirty="0" err="1">
                <a:effectLst>
                  <a:outerShdw blurRad="38100" dist="38100" dir="2700000" algn="tl">
                    <a:srgbClr val="000000">
                      <a:alpha val="43137"/>
                    </a:srgbClr>
                  </a:outerShdw>
                </a:effectLst>
                <a:cs typeface="Arial" panose="020B0604020202020204" pitchFamily="34" charset="0"/>
              </a:rPr>
              <a:t>dengan</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tingkat</a:t>
            </a:r>
            <a:r>
              <a:rPr lang="en-ID" sz="1500" b="1" i="1" dirty="0">
                <a:effectLst>
                  <a:outerShdw blurRad="38100" dist="38100" dir="2700000" algn="tl">
                    <a:srgbClr val="000000">
                      <a:alpha val="43137"/>
                    </a:srgbClr>
                  </a:outerShdw>
                </a:effectLst>
                <a:cs typeface="Arial" panose="020B0604020202020204" pitchFamily="34" charset="0"/>
              </a:rPr>
              <a:t> </a:t>
            </a:r>
            <a:r>
              <a:rPr lang="en-ID" sz="1500" b="1" i="1" dirty="0" err="1">
                <a:effectLst>
                  <a:outerShdw blurRad="38100" dist="38100" dir="2700000" algn="tl">
                    <a:srgbClr val="000000">
                      <a:alpha val="43137"/>
                    </a:srgbClr>
                  </a:outerShdw>
                </a:effectLst>
                <a:cs typeface="Arial" panose="020B0604020202020204" pitchFamily="34" charset="0"/>
              </a:rPr>
              <a:t>Kepercayaan</a:t>
            </a:r>
            <a:r>
              <a:rPr lang="en-ID" sz="1500" b="1" i="1" dirty="0">
                <a:effectLst>
                  <a:outerShdw blurRad="38100" dist="38100" dir="2700000" algn="tl">
                    <a:srgbClr val="000000">
                      <a:alpha val="43137"/>
                    </a:srgbClr>
                  </a:outerShdw>
                </a:effectLst>
                <a:cs typeface="Arial" panose="020B0604020202020204" pitchFamily="34" charset="0"/>
              </a:rPr>
              <a:t> 95 % </a:t>
            </a:r>
          </a:p>
          <a:p>
            <a:pPr>
              <a:buFont typeface="Wingdings" panose="05000000000000000000" pitchFamily="2" charset="2"/>
              <a:buChar char="§"/>
            </a:pP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Survei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dilakukan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dengan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media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saluran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telepon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dan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menghasilkan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data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survei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dari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2140r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espoden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dari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2200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responden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oleh Surveyor yang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terlatih</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penentuan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responden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mengunakan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metode</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a:t>“Home Location Register”</a:t>
            </a:r>
          </a:p>
          <a:p>
            <a:pPr>
              <a:buFont typeface="Wingdings" panose="05000000000000000000" pitchFamily="2" charset="2"/>
              <a:buChar char="§"/>
            </a:pPr>
            <a:r>
              <a:rPr lang="sv-SE" sz="1500" b="1" i="1" dirty="0"/>
              <a:t>HLR adalah singkatan dari “Home Location Register” dari kata-kata tersebut kita dapat mengartikan bahwa kartu kita mempunyai domain register pada area tertentu yang menentukan lokasi dimana sim card active </a:t>
            </a:r>
            <a:endPar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pPr>
              <a:buFont typeface="Wingdings" panose="05000000000000000000" pitchFamily="2" charset="2"/>
              <a:buChar char="§"/>
            </a:pP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Survei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dilakukan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di 430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Kab</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/Kota di Indonesia</a:t>
            </a:r>
          </a:p>
          <a:p>
            <a:pPr>
              <a:buFont typeface="Wingdings" panose="05000000000000000000" pitchFamily="2" charset="2"/>
              <a:buChar char="§"/>
            </a:pP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Survei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dilakukan</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mulai</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tanggal</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19 - 31  </a:t>
            </a:r>
            <a:r>
              <a:rPr lang="en-US" sz="1500" b="1" i="1" dirty="0" err="1">
                <a:effectLst>
                  <a:outerShdw blurRad="38100" dist="38100" dir="2700000" algn="tl">
                    <a:srgbClr val="000000">
                      <a:alpha val="43137"/>
                    </a:srgbClr>
                  </a:outerShdw>
                </a:effectLst>
                <a:ea typeface="Calibri" panose="020F0502020204030204" pitchFamily="34" charset="0"/>
                <a:cs typeface="Arial" panose="020B0604020202020204" pitchFamily="34" charset="0"/>
              </a:rPr>
              <a:t>Maret</a:t>
            </a:r>
            <a:r>
              <a:rPr lang="en-US"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rPr>
              <a:t> 2022 </a:t>
            </a:r>
            <a:endParaRPr lang="en-ID" sz="1500" b="1" i="1" dirty="0">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endParaRPr lang="en-ID" sz="15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10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4144B8E-8EE3-45DB-98E0-0A3874524EAE}"/>
              </a:ext>
            </a:extLst>
          </p:cNvPr>
          <p:cNvGraphicFramePr>
            <a:graphicFrameLocks noGrp="1"/>
          </p:cNvGraphicFramePr>
          <p:nvPr>
            <p:extLst>
              <p:ext uri="{D42A27DB-BD31-4B8C-83A1-F6EECF244321}">
                <p14:modId xmlns:p14="http://schemas.microsoft.com/office/powerpoint/2010/main" val="84282247"/>
              </p:ext>
            </p:extLst>
          </p:nvPr>
        </p:nvGraphicFramePr>
        <p:xfrm>
          <a:off x="4110038" y="1195388"/>
          <a:ext cx="3375024" cy="4464043"/>
        </p:xfrm>
        <a:graphic>
          <a:graphicData uri="http://schemas.openxmlformats.org/drawingml/2006/table">
            <a:tbl>
              <a:tblPr firstRow="1"/>
              <a:tblGrid>
                <a:gridCol w="1428354">
                  <a:extLst>
                    <a:ext uri="{9D8B030D-6E8A-4147-A177-3AD203B41FA5}">
                      <a16:colId xmlns:a16="http://schemas.microsoft.com/office/drawing/2014/main" val="2178024692"/>
                    </a:ext>
                  </a:extLst>
                </a:gridCol>
                <a:gridCol w="779101">
                  <a:extLst>
                    <a:ext uri="{9D8B030D-6E8A-4147-A177-3AD203B41FA5}">
                      <a16:colId xmlns:a16="http://schemas.microsoft.com/office/drawing/2014/main" val="2319488299"/>
                    </a:ext>
                  </a:extLst>
                </a:gridCol>
                <a:gridCol w="1167569">
                  <a:extLst>
                    <a:ext uri="{9D8B030D-6E8A-4147-A177-3AD203B41FA5}">
                      <a16:colId xmlns:a16="http://schemas.microsoft.com/office/drawing/2014/main" val="2679710170"/>
                    </a:ext>
                  </a:extLst>
                </a:gridCol>
              </a:tblGrid>
              <a:tr h="252956">
                <a:tc>
                  <a:txBody>
                    <a:bodyPr/>
                    <a:lstStyle/>
                    <a:p>
                      <a:pPr marL="539750">
                        <a:lnSpc>
                          <a:spcPct val="107000"/>
                        </a:lnSpc>
                        <a:spcBef>
                          <a:spcPts val="150"/>
                        </a:spcBef>
                        <a:spcAft>
                          <a:spcPts val="0"/>
                        </a:spcAft>
                      </a:pPr>
                      <a:r>
                        <a:rPr lang="en-US" sz="900" spc="10">
                          <a:effectLst/>
                        </a:rPr>
                        <a:t>KATEGORI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marL="8890" algn="ctr">
                        <a:lnSpc>
                          <a:spcPct val="107000"/>
                        </a:lnSpc>
                        <a:spcBef>
                          <a:spcPts val="150"/>
                        </a:spcBef>
                        <a:spcAft>
                          <a:spcPts val="0"/>
                        </a:spcAft>
                      </a:pPr>
                      <a:r>
                        <a:rPr lang="en-US" sz="900" spc="10">
                          <a:effectLst/>
                        </a:rPr>
                        <a:t>POPULASI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0">
                          <a:effectLst/>
                        </a:rPr>
                        <a:t>SAMPEL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3837475780"/>
                  </a:ext>
                </a:extLst>
              </a:tr>
              <a:tr h="252956">
                <a:tc gridSpan="3">
                  <a:txBody>
                    <a:bodyPr/>
                    <a:lstStyle/>
                    <a:p>
                      <a:pPr marL="8890" algn="ctr">
                        <a:lnSpc>
                          <a:spcPct val="107000"/>
                        </a:lnSpc>
                        <a:spcBef>
                          <a:spcPts val="150"/>
                        </a:spcBef>
                        <a:spcAft>
                          <a:spcPts val="0"/>
                        </a:spcAft>
                      </a:pPr>
                      <a:r>
                        <a:rPr lang="en-US" sz="900" spc="25">
                          <a:effectLst/>
                        </a:rPr>
                        <a:t>GENDER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1606125"/>
                  </a:ext>
                </a:extLst>
              </a:tr>
              <a:tr h="252956">
                <a:tc>
                  <a:txBody>
                    <a:bodyPr/>
                    <a:lstStyle/>
                    <a:p>
                      <a:pPr marL="27305">
                        <a:lnSpc>
                          <a:spcPct val="107000"/>
                        </a:lnSpc>
                        <a:spcBef>
                          <a:spcPts val="150"/>
                        </a:spcBef>
                        <a:spcAft>
                          <a:spcPts val="0"/>
                        </a:spcAft>
                      </a:pPr>
                      <a:r>
                        <a:rPr lang="en-US" sz="900" spc="5">
                          <a:effectLst/>
                        </a:rPr>
                        <a:t>Laki-laki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50.3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50.0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157031280"/>
                  </a:ext>
                </a:extLst>
              </a:tr>
              <a:tr h="252956">
                <a:tc>
                  <a:txBody>
                    <a:bodyPr/>
                    <a:lstStyle/>
                    <a:p>
                      <a:pPr marL="27305">
                        <a:lnSpc>
                          <a:spcPct val="107000"/>
                        </a:lnSpc>
                        <a:spcBef>
                          <a:spcPts val="150"/>
                        </a:spcBef>
                        <a:spcAft>
                          <a:spcPts val="0"/>
                        </a:spcAft>
                      </a:pPr>
                      <a:r>
                        <a:rPr lang="en-US" sz="900">
                          <a:effectLst/>
                        </a:rPr>
                        <a:t>Perempuan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49.7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50.0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3665536439"/>
                  </a:ext>
                </a:extLst>
              </a:tr>
              <a:tr h="252956">
                <a:tc gridSpan="3">
                  <a:txBody>
                    <a:bodyPr/>
                    <a:lstStyle/>
                    <a:p>
                      <a:pPr algn="ctr">
                        <a:lnSpc>
                          <a:spcPct val="107000"/>
                        </a:lnSpc>
                        <a:spcBef>
                          <a:spcPts val="150"/>
                        </a:spcBef>
                        <a:spcAft>
                          <a:spcPts val="0"/>
                        </a:spcAft>
                      </a:pPr>
                      <a:r>
                        <a:rPr lang="en-US" sz="900" spc="5">
                          <a:effectLst/>
                        </a:rPr>
                        <a:t>DESA-KOTA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01393697"/>
                  </a:ext>
                </a:extLst>
              </a:tr>
              <a:tr h="252956">
                <a:tc>
                  <a:txBody>
                    <a:bodyPr/>
                    <a:lstStyle/>
                    <a:p>
                      <a:pPr marL="27305">
                        <a:lnSpc>
                          <a:spcPct val="107000"/>
                        </a:lnSpc>
                        <a:spcBef>
                          <a:spcPts val="150"/>
                        </a:spcBef>
                        <a:spcAft>
                          <a:spcPts val="0"/>
                        </a:spcAft>
                      </a:pPr>
                      <a:r>
                        <a:rPr lang="en-US" sz="900" spc="5">
                          <a:effectLst/>
                        </a:rPr>
                        <a:t>Pedesaan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50.1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50.4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2405583761"/>
                  </a:ext>
                </a:extLst>
              </a:tr>
              <a:tr h="252956">
                <a:tc>
                  <a:txBody>
                    <a:bodyPr/>
                    <a:lstStyle/>
                    <a:p>
                      <a:pPr marL="27305">
                        <a:lnSpc>
                          <a:spcPct val="107000"/>
                        </a:lnSpc>
                        <a:spcBef>
                          <a:spcPts val="150"/>
                        </a:spcBef>
                        <a:spcAft>
                          <a:spcPts val="0"/>
                        </a:spcAft>
                      </a:pPr>
                      <a:r>
                        <a:rPr lang="en-US" sz="900" spc="10">
                          <a:effectLst/>
                        </a:rPr>
                        <a:t>Perkotaan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49.9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49.6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820503125"/>
                  </a:ext>
                </a:extLst>
              </a:tr>
              <a:tr h="252956">
                <a:tc gridSpan="3">
                  <a:txBody>
                    <a:bodyPr/>
                    <a:lstStyle/>
                    <a:p>
                      <a:pPr algn="ctr">
                        <a:lnSpc>
                          <a:spcPct val="107000"/>
                        </a:lnSpc>
                        <a:spcBef>
                          <a:spcPts val="150"/>
                        </a:spcBef>
                        <a:spcAft>
                          <a:spcPts val="0"/>
                        </a:spcAft>
                      </a:pPr>
                      <a:r>
                        <a:rPr lang="en-US" sz="900" spc="15">
                          <a:effectLst/>
                        </a:rPr>
                        <a:t>USIA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958110"/>
                  </a:ext>
                </a:extLst>
              </a:tr>
              <a:tr h="252956">
                <a:tc>
                  <a:txBody>
                    <a:bodyPr/>
                    <a:lstStyle/>
                    <a:p>
                      <a:pPr marL="27305">
                        <a:lnSpc>
                          <a:spcPct val="107000"/>
                        </a:lnSpc>
                        <a:spcBef>
                          <a:spcPts val="150"/>
                        </a:spcBef>
                        <a:spcAft>
                          <a:spcPts val="0"/>
                        </a:spcAft>
                      </a:pPr>
                      <a:r>
                        <a:rPr lang="en-US" sz="900">
                          <a:effectLst/>
                        </a:rPr>
                        <a:t>&lt;= </a:t>
                      </a:r>
                      <a:r>
                        <a:rPr lang="en-US" sz="900" spc="-10">
                          <a:effectLst/>
                        </a:rPr>
                        <a:t>21</a:t>
                      </a:r>
                      <a:r>
                        <a:rPr lang="en-US" sz="900" spc="-75">
                          <a:effectLst/>
                        </a:rPr>
                        <a:t> </a:t>
                      </a:r>
                      <a:r>
                        <a:rPr lang="en-US" sz="900" spc="-5">
                          <a:effectLst/>
                        </a:rPr>
                        <a:t>tahun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12.7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10.3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2178816816"/>
                  </a:ext>
                </a:extLst>
              </a:tr>
              <a:tr h="252956">
                <a:tc>
                  <a:txBody>
                    <a:bodyPr/>
                    <a:lstStyle/>
                    <a:p>
                      <a:pPr marL="27305">
                        <a:lnSpc>
                          <a:spcPct val="107000"/>
                        </a:lnSpc>
                        <a:spcBef>
                          <a:spcPts val="150"/>
                        </a:spcBef>
                        <a:spcAft>
                          <a:spcPts val="0"/>
                        </a:spcAft>
                      </a:pPr>
                      <a:r>
                        <a:rPr lang="en-US" sz="900" spc="-10">
                          <a:effectLst/>
                        </a:rPr>
                        <a:t>22 </a:t>
                      </a:r>
                      <a:r>
                        <a:rPr lang="en-US" sz="900" spc="5">
                          <a:effectLst/>
                        </a:rPr>
                        <a:t>- </a:t>
                      </a:r>
                      <a:r>
                        <a:rPr lang="en-US" sz="900" spc="-10">
                          <a:effectLst/>
                        </a:rPr>
                        <a:t>25</a:t>
                      </a:r>
                      <a:r>
                        <a:rPr lang="en-US" sz="900" spc="-110">
                          <a:effectLst/>
                        </a:rPr>
                        <a:t> </a:t>
                      </a:r>
                      <a:r>
                        <a:rPr lang="en-US" sz="900" spc="-5">
                          <a:effectLst/>
                        </a:rPr>
                        <a:t>tahun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10.1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0">
                          <a:effectLst/>
                        </a:rPr>
                        <a:t>9.5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2429101330"/>
                  </a:ext>
                </a:extLst>
              </a:tr>
              <a:tr h="252956">
                <a:tc>
                  <a:txBody>
                    <a:bodyPr/>
                    <a:lstStyle/>
                    <a:p>
                      <a:pPr marL="27305">
                        <a:lnSpc>
                          <a:spcPct val="107000"/>
                        </a:lnSpc>
                        <a:spcBef>
                          <a:spcPts val="150"/>
                        </a:spcBef>
                        <a:spcAft>
                          <a:spcPts val="0"/>
                        </a:spcAft>
                      </a:pPr>
                      <a:r>
                        <a:rPr lang="en-US" sz="900" spc="-10">
                          <a:effectLst/>
                        </a:rPr>
                        <a:t>26 </a:t>
                      </a:r>
                      <a:r>
                        <a:rPr lang="en-US" sz="900" spc="5">
                          <a:effectLst/>
                        </a:rPr>
                        <a:t>- </a:t>
                      </a:r>
                      <a:r>
                        <a:rPr lang="en-US" sz="900" spc="-10">
                          <a:effectLst/>
                        </a:rPr>
                        <a:t>40</a:t>
                      </a:r>
                      <a:r>
                        <a:rPr lang="en-US" sz="900" spc="-110">
                          <a:effectLst/>
                        </a:rPr>
                        <a:t> </a:t>
                      </a:r>
                      <a:r>
                        <a:rPr lang="en-US" sz="900" spc="-5">
                          <a:effectLst/>
                        </a:rPr>
                        <a:t>tahun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37.0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38.8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3381074646"/>
                  </a:ext>
                </a:extLst>
              </a:tr>
              <a:tr h="252956">
                <a:tc>
                  <a:txBody>
                    <a:bodyPr/>
                    <a:lstStyle/>
                    <a:p>
                      <a:pPr marL="27305">
                        <a:lnSpc>
                          <a:spcPct val="107000"/>
                        </a:lnSpc>
                        <a:spcBef>
                          <a:spcPts val="150"/>
                        </a:spcBef>
                        <a:spcAft>
                          <a:spcPts val="0"/>
                        </a:spcAft>
                      </a:pPr>
                      <a:r>
                        <a:rPr lang="en-US" sz="900" spc="-10">
                          <a:effectLst/>
                        </a:rPr>
                        <a:t>41 </a:t>
                      </a:r>
                      <a:r>
                        <a:rPr lang="en-US" sz="900" spc="5">
                          <a:effectLst/>
                        </a:rPr>
                        <a:t>- </a:t>
                      </a:r>
                      <a:r>
                        <a:rPr lang="en-US" sz="900" spc="-10">
                          <a:effectLst/>
                        </a:rPr>
                        <a:t>55</a:t>
                      </a:r>
                      <a:r>
                        <a:rPr lang="en-US" sz="900" spc="-110">
                          <a:effectLst/>
                        </a:rPr>
                        <a:t> </a:t>
                      </a:r>
                      <a:r>
                        <a:rPr lang="en-US" sz="900" spc="-5">
                          <a:effectLst/>
                        </a:rPr>
                        <a:t>tahun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25.0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25.2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1230596801"/>
                  </a:ext>
                </a:extLst>
              </a:tr>
              <a:tr h="252956">
                <a:tc>
                  <a:txBody>
                    <a:bodyPr/>
                    <a:lstStyle/>
                    <a:p>
                      <a:pPr marL="27305">
                        <a:lnSpc>
                          <a:spcPct val="107000"/>
                        </a:lnSpc>
                        <a:spcBef>
                          <a:spcPts val="150"/>
                        </a:spcBef>
                        <a:spcAft>
                          <a:spcPts val="0"/>
                        </a:spcAft>
                      </a:pPr>
                      <a:r>
                        <a:rPr lang="en-US" sz="900" spc="5">
                          <a:effectLst/>
                        </a:rPr>
                        <a:t>&gt; </a:t>
                      </a:r>
                      <a:r>
                        <a:rPr lang="en-US" sz="900" spc="-10">
                          <a:effectLst/>
                        </a:rPr>
                        <a:t>55</a:t>
                      </a:r>
                      <a:r>
                        <a:rPr lang="en-US" sz="900" spc="-80">
                          <a:effectLst/>
                        </a:rPr>
                        <a:t> </a:t>
                      </a:r>
                      <a:r>
                        <a:rPr lang="en-US" sz="900" spc="-5">
                          <a:effectLst/>
                        </a:rPr>
                        <a:t>tahun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15.2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900" spc="-15">
                          <a:effectLst/>
                        </a:rPr>
                        <a:t>16.2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extLst>
                  <a:ext uri="{0D108BD9-81ED-4DB2-BD59-A6C34878D82A}">
                    <a16:rowId xmlns:a16="http://schemas.microsoft.com/office/drawing/2014/main" val="3461622600"/>
                  </a:ext>
                </a:extLst>
              </a:tr>
              <a:tr h="235123">
                <a:tc gridSpan="3">
                  <a:txBody>
                    <a:bodyPr/>
                    <a:lstStyle/>
                    <a:p>
                      <a:pPr marL="27305">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Pekerjaan</a:t>
                      </a:r>
                      <a:r>
                        <a:rPr lang="en-US" sz="800" baseline="0">
                          <a:effectLst/>
                          <a:latin typeface="Calibri" panose="020F050202020403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hMerge="1">
                  <a:txBody>
                    <a:bodyPr/>
                    <a:lstStyle/>
                    <a:p>
                      <a:pPr algn="ctr">
                        <a:lnSpc>
                          <a:spcPct val="107000"/>
                        </a:lnSpc>
                        <a:spcBef>
                          <a:spcPts val="15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8595" marR="8595" marT="17191" marB="0"/>
                </a:tc>
                <a:tc hMerge="1">
                  <a:txBody>
                    <a:bodyPr/>
                    <a:lstStyle/>
                    <a:p>
                      <a:pPr algn="ctr">
                        <a:lnSpc>
                          <a:spcPct val="107000"/>
                        </a:lnSpc>
                        <a:spcBef>
                          <a:spcPts val="15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8595" marR="8595" marT="17191" marB="0"/>
                </a:tc>
                <a:extLst>
                  <a:ext uri="{0D108BD9-81ED-4DB2-BD59-A6C34878D82A}">
                    <a16:rowId xmlns:a16="http://schemas.microsoft.com/office/drawing/2014/main" val="3101753212"/>
                  </a:ext>
                </a:extLst>
              </a:tr>
              <a:tr h="235123">
                <a:tc>
                  <a:txBody>
                    <a:bodyPr/>
                    <a:lstStyle/>
                    <a:p>
                      <a:pPr marL="27305">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Ibu RT</a:t>
                      </a: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a:t>
                      </a: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28,9%</a:t>
                      </a:r>
                    </a:p>
                  </a:txBody>
                  <a:tcPr marL="6956" marR="6956" marT="13913" marB="0"/>
                </a:tc>
                <a:extLst>
                  <a:ext uri="{0D108BD9-81ED-4DB2-BD59-A6C34878D82A}">
                    <a16:rowId xmlns:a16="http://schemas.microsoft.com/office/drawing/2014/main" val="111876252"/>
                  </a:ext>
                </a:extLst>
              </a:tr>
              <a:tr h="235123">
                <a:tc>
                  <a:txBody>
                    <a:bodyPr/>
                    <a:lstStyle/>
                    <a:p>
                      <a:pPr marL="27305">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Karyawan</a:t>
                      </a:r>
                      <a:r>
                        <a:rPr lang="en-US" sz="800" baseline="0">
                          <a:effectLst/>
                          <a:latin typeface="Calibri" panose="020F0502020204030204" pitchFamily="34" charset="0"/>
                          <a:ea typeface="Calibri" panose="020F0502020204030204" pitchFamily="34" charset="0"/>
                          <a:cs typeface="Times New Roman" panose="02020603050405020304" pitchFamily="18" charset="0"/>
                        </a:rPr>
                        <a:t> Swasta /UMKM dll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a:t>
                      </a: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45,8</a:t>
                      </a:r>
                    </a:p>
                  </a:txBody>
                  <a:tcPr marL="6956" marR="6956" marT="13913" marB="0"/>
                </a:tc>
                <a:extLst>
                  <a:ext uri="{0D108BD9-81ED-4DB2-BD59-A6C34878D82A}">
                    <a16:rowId xmlns:a16="http://schemas.microsoft.com/office/drawing/2014/main" val="806782112"/>
                  </a:ext>
                </a:extLst>
              </a:tr>
              <a:tr h="235123">
                <a:tc>
                  <a:txBody>
                    <a:bodyPr/>
                    <a:lstStyle/>
                    <a:p>
                      <a:pPr marL="27305">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Karyawan BUMN/ASN</a:t>
                      </a:r>
                    </a:p>
                  </a:txBody>
                  <a:tcPr marL="6956" marR="6956" marT="13913" marB="0"/>
                </a:tc>
                <a:tc>
                  <a:txBody>
                    <a:bodyPr/>
                    <a:lstStyle/>
                    <a:p>
                      <a:pPr marL="0" marR="0" indent="0" algn="ctr" defTabSz="685800" rtl="0" eaLnBrk="1" fontAlgn="auto" latinLnBrk="0" hangingPunct="1">
                        <a:lnSpc>
                          <a:spcPct val="107000"/>
                        </a:lnSpc>
                        <a:spcBef>
                          <a:spcPts val="150"/>
                        </a:spcBef>
                        <a:spcAft>
                          <a:spcPts val="0"/>
                        </a:spcAft>
                        <a:buClrTx/>
                        <a:buSzTx/>
                        <a:buFontTx/>
                        <a:buNone/>
                        <a:tabLst/>
                        <a:defRPr/>
                      </a:pPr>
                      <a:r>
                        <a:rPr lang="en-US" sz="800">
                          <a:effectLst/>
                          <a:latin typeface="Calibri" panose="020F0502020204030204" pitchFamily="34" charset="0"/>
                          <a:ea typeface="Calibri" panose="020F0502020204030204" pitchFamily="34" charset="0"/>
                          <a:cs typeface="Times New Roman" panose="02020603050405020304" pitchFamily="18" charset="0"/>
                        </a:rPr>
                        <a:t>non</a:t>
                      </a: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8,9%</a:t>
                      </a:r>
                    </a:p>
                  </a:txBody>
                  <a:tcPr marL="6956" marR="6956" marT="13913" marB="0"/>
                </a:tc>
                <a:extLst>
                  <a:ext uri="{0D108BD9-81ED-4DB2-BD59-A6C34878D82A}">
                    <a16:rowId xmlns:a16="http://schemas.microsoft.com/office/drawing/2014/main" val="2476328736"/>
                  </a:ext>
                </a:extLst>
              </a:tr>
              <a:tr h="235123">
                <a:tc>
                  <a:txBody>
                    <a:bodyPr/>
                    <a:lstStyle/>
                    <a:p>
                      <a:pPr marL="27305">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Mahasiswa/Pelajar</a:t>
                      </a:r>
                    </a:p>
                  </a:txBody>
                  <a:tcPr marL="6956" marR="6956" marT="13913" marB="0"/>
                </a:tc>
                <a:tc>
                  <a:txBody>
                    <a:bodyPr/>
                    <a:lstStyle/>
                    <a:p>
                      <a:pPr marL="0" marR="0" indent="0" algn="ctr" defTabSz="685800" rtl="0" eaLnBrk="1" fontAlgn="auto" latinLnBrk="0" hangingPunct="1">
                        <a:lnSpc>
                          <a:spcPct val="107000"/>
                        </a:lnSpc>
                        <a:spcBef>
                          <a:spcPts val="150"/>
                        </a:spcBef>
                        <a:spcAft>
                          <a:spcPts val="0"/>
                        </a:spcAft>
                        <a:buClrTx/>
                        <a:buSzTx/>
                        <a:buFontTx/>
                        <a:buNone/>
                        <a:tabLst/>
                        <a:defRPr/>
                      </a:pPr>
                      <a:r>
                        <a:rPr lang="en-US" sz="800">
                          <a:effectLst/>
                          <a:latin typeface="Calibri" panose="020F0502020204030204" pitchFamily="34" charset="0"/>
                          <a:ea typeface="Calibri" panose="020F0502020204030204" pitchFamily="34" charset="0"/>
                          <a:cs typeface="Times New Roman" panose="02020603050405020304" pitchFamily="18" charset="0"/>
                        </a:rPr>
                        <a:t>non</a:t>
                      </a:r>
                    </a:p>
                  </a:txBody>
                  <a:tcPr marL="6956" marR="6956" marT="13913" marB="0"/>
                </a:tc>
                <a:tc>
                  <a:txBody>
                    <a:bodyPr/>
                    <a:lstStyle/>
                    <a:p>
                      <a:pPr algn="ctr">
                        <a:lnSpc>
                          <a:spcPct val="107000"/>
                        </a:lnSpc>
                        <a:spcBef>
                          <a:spcPts val="15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16,4%</a:t>
                      </a:r>
                    </a:p>
                  </a:txBody>
                  <a:tcPr marL="6956" marR="6956" marT="13913" marB="0"/>
                </a:tc>
                <a:extLst>
                  <a:ext uri="{0D108BD9-81ED-4DB2-BD59-A6C34878D82A}">
                    <a16:rowId xmlns:a16="http://schemas.microsoft.com/office/drawing/2014/main" val="661707388"/>
                  </a:ext>
                </a:extLst>
              </a:tr>
            </a:tbl>
          </a:graphicData>
        </a:graphic>
      </p:graphicFrame>
      <p:graphicFrame>
        <p:nvGraphicFramePr>
          <p:cNvPr id="5" name="Table 4">
            <a:extLst>
              <a:ext uri="{FF2B5EF4-FFF2-40B4-BE49-F238E27FC236}">
                <a16:creationId xmlns:a16="http://schemas.microsoft.com/office/drawing/2014/main" id="{B975B4DF-7EAD-4FF8-8BD6-7493C390C9CD}"/>
              </a:ext>
            </a:extLst>
          </p:cNvPr>
          <p:cNvGraphicFramePr>
            <a:graphicFrameLocks noGrp="1"/>
          </p:cNvGraphicFramePr>
          <p:nvPr>
            <p:extLst>
              <p:ext uri="{D42A27DB-BD31-4B8C-83A1-F6EECF244321}">
                <p14:modId xmlns:p14="http://schemas.microsoft.com/office/powerpoint/2010/main" val="3705590878"/>
              </p:ext>
            </p:extLst>
          </p:nvPr>
        </p:nvGraphicFramePr>
        <p:xfrm>
          <a:off x="7540625" y="1195388"/>
          <a:ext cx="3375023" cy="4464043"/>
        </p:xfrm>
        <a:graphic>
          <a:graphicData uri="http://schemas.openxmlformats.org/drawingml/2006/table">
            <a:tbl>
              <a:tblPr firstRow="1"/>
              <a:tblGrid>
                <a:gridCol w="1614143">
                  <a:extLst>
                    <a:ext uri="{9D8B030D-6E8A-4147-A177-3AD203B41FA5}">
                      <a16:colId xmlns:a16="http://schemas.microsoft.com/office/drawing/2014/main" val="3511910923"/>
                    </a:ext>
                  </a:extLst>
                </a:gridCol>
                <a:gridCol w="880440">
                  <a:extLst>
                    <a:ext uri="{9D8B030D-6E8A-4147-A177-3AD203B41FA5}">
                      <a16:colId xmlns:a16="http://schemas.microsoft.com/office/drawing/2014/main" val="3909888615"/>
                    </a:ext>
                  </a:extLst>
                </a:gridCol>
                <a:gridCol w="880440">
                  <a:extLst>
                    <a:ext uri="{9D8B030D-6E8A-4147-A177-3AD203B41FA5}">
                      <a16:colId xmlns:a16="http://schemas.microsoft.com/office/drawing/2014/main" val="734630633"/>
                    </a:ext>
                  </a:extLst>
                </a:gridCol>
              </a:tblGrid>
              <a:tr h="237939">
                <a:tc>
                  <a:txBody>
                    <a:bodyPr/>
                    <a:lstStyle/>
                    <a:p>
                      <a:pPr marL="539750">
                        <a:lnSpc>
                          <a:spcPct val="107000"/>
                        </a:lnSpc>
                        <a:spcBef>
                          <a:spcPts val="150"/>
                        </a:spcBef>
                        <a:spcAft>
                          <a:spcPts val="0"/>
                        </a:spcAft>
                      </a:pPr>
                      <a:r>
                        <a:rPr lang="en-US" sz="900" spc="10">
                          <a:effectLst/>
                        </a:rPr>
                        <a:t>KATEGORI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7861" marR="7861" marT="15722" marB="0"/>
                </a:tc>
                <a:tc>
                  <a:txBody>
                    <a:bodyPr/>
                    <a:lstStyle/>
                    <a:p>
                      <a:pPr marL="8890" algn="ctr">
                        <a:lnSpc>
                          <a:spcPct val="107000"/>
                        </a:lnSpc>
                        <a:spcBef>
                          <a:spcPts val="150"/>
                        </a:spcBef>
                        <a:spcAft>
                          <a:spcPts val="0"/>
                        </a:spcAft>
                      </a:pPr>
                      <a:r>
                        <a:rPr lang="en-US" sz="900" spc="10">
                          <a:effectLst/>
                        </a:rPr>
                        <a:t>POPULASI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7861" marR="7861" marT="15722" marB="0"/>
                </a:tc>
                <a:tc>
                  <a:txBody>
                    <a:bodyPr/>
                    <a:lstStyle/>
                    <a:p>
                      <a:pPr algn="ctr">
                        <a:lnSpc>
                          <a:spcPct val="107000"/>
                        </a:lnSpc>
                        <a:spcBef>
                          <a:spcPts val="150"/>
                        </a:spcBef>
                        <a:spcAft>
                          <a:spcPts val="0"/>
                        </a:spcAft>
                      </a:pPr>
                      <a:r>
                        <a:rPr lang="en-US" sz="900" spc="10">
                          <a:effectLst/>
                        </a:rPr>
                        <a:t>SAMPEL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7861" marR="7861" marT="15722" marB="0"/>
                </a:tc>
                <a:extLst>
                  <a:ext uri="{0D108BD9-81ED-4DB2-BD59-A6C34878D82A}">
                    <a16:rowId xmlns:a16="http://schemas.microsoft.com/office/drawing/2014/main" val="2734524340"/>
                  </a:ext>
                </a:extLst>
              </a:tr>
              <a:tr h="233804">
                <a:tc gridSpan="3">
                  <a:txBody>
                    <a:bodyPr/>
                    <a:lstStyle/>
                    <a:p>
                      <a:pPr marL="8890" algn="ctr">
                        <a:lnSpc>
                          <a:spcPct val="107000"/>
                        </a:lnSpc>
                        <a:spcBef>
                          <a:spcPts val="150"/>
                        </a:spcBef>
                        <a:spcAft>
                          <a:spcPts val="0"/>
                        </a:spcAft>
                      </a:pPr>
                      <a:r>
                        <a:rPr lang="en-US" sz="900" spc="20">
                          <a:effectLst/>
                          <a:latin typeface="Arial" panose="020B0604020202020204" pitchFamily="34" charset="0"/>
                          <a:cs typeface="Arial" panose="020B0604020202020204" pitchFamily="34" charset="0"/>
                        </a:rPr>
                        <a:t>AGAMA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1736742"/>
                  </a:ext>
                </a:extLst>
              </a:tr>
              <a:tr h="233804">
                <a:tc>
                  <a:txBody>
                    <a:bodyPr/>
                    <a:lstStyle/>
                    <a:p>
                      <a:pPr marL="27305">
                        <a:lnSpc>
                          <a:spcPct val="107000"/>
                        </a:lnSpc>
                        <a:spcBef>
                          <a:spcPts val="150"/>
                        </a:spcBef>
                        <a:spcAft>
                          <a:spcPts val="0"/>
                        </a:spcAft>
                      </a:pPr>
                      <a:r>
                        <a:rPr lang="en-US" sz="900">
                          <a:effectLst/>
                          <a:latin typeface="Arial" panose="020B0604020202020204" pitchFamily="34" charset="0"/>
                          <a:cs typeface="Arial" panose="020B0604020202020204" pitchFamily="34" charset="0"/>
                        </a:rPr>
                        <a:t>I</a:t>
                      </a:r>
                      <a:r>
                        <a:rPr lang="en-US" sz="900" spc="-235">
                          <a:effectLst/>
                          <a:latin typeface="Arial" panose="020B0604020202020204" pitchFamily="34" charset="0"/>
                          <a:cs typeface="Arial" panose="020B0604020202020204" pitchFamily="34" charset="0"/>
                        </a:rPr>
                        <a:t> </a:t>
                      </a:r>
                      <a:r>
                        <a:rPr lang="en-US" sz="900">
                          <a:effectLst/>
                          <a:latin typeface="Arial" panose="020B0604020202020204" pitchFamily="34" charset="0"/>
                          <a:cs typeface="Arial" panose="020B0604020202020204" pitchFamily="34" charset="0"/>
                        </a:rPr>
                        <a:t>slam</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87.2</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86.1</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142219586"/>
                  </a:ext>
                </a:extLst>
              </a:tr>
              <a:tr h="233804">
                <a:tc>
                  <a:txBody>
                    <a:bodyPr/>
                    <a:lstStyle/>
                    <a:p>
                      <a:pPr marL="27305">
                        <a:lnSpc>
                          <a:spcPct val="107000"/>
                        </a:lnSpc>
                        <a:spcBef>
                          <a:spcPts val="150"/>
                        </a:spcBef>
                        <a:spcAft>
                          <a:spcPts val="0"/>
                        </a:spcAft>
                      </a:pPr>
                      <a:r>
                        <a:rPr lang="en-US" sz="900" spc="-5">
                          <a:effectLst/>
                          <a:latin typeface="Arial" panose="020B0604020202020204" pitchFamily="34" charset="0"/>
                          <a:cs typeface="Arial" panose="020B0604020202020204" pitchFamily="34" charset="0"/>
                        </a:rPr>
                        <a:t>Lainnya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12.8</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13.9</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956575329"/>
                  </a:ext>
                </a:extLst>
              </a:tr>
              <a:tr h="233804">
                <a:tc gridSpan="3">
                  <a:txBody>
                    <a:bodyPr/>
                    <a:lstStyle/>
                    <a:p>
                      <a:pPr algn="ctr">
                        <a:lnSpc>
                          <a:spcPct val="107000"/>
                        </a:lnSpc>
                        <a:spcBef>
                          <a:spcPts val="150"/>
                        </a:spcBef>
                        <a:spcAft>
                          <a:spcPts val="0"/>
                        </a:spcAft>
                      </a:pPr>
                      <a:r>
                        <a:rPr lang="en-US" sz="900" spc="-5">
                          <a:effectLst/>
                          <a:latin typeface="Arial" panose="020B0604020202020204" pitchFamily="34" charset="0"/>
                          <a:cs typeface="Arial" panose="020B0604020202020204" pitchFamily="34" charset="0"/>
                        </a:rPr>
                        <a:t>ETNIS</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0534223"/>
                  </a:ext>
                </a:extLst>
              </a:tr>
              <a:tr h="233804">
                <a:tc>
                  <a:txBody>
                    <a:bodyPr/>
                    <a:lstStyle/>
                    <a:p>
                      <a:pPr marL="27305">
                        <a:lnSpc>
                          <a:spcPct val="107000"/>
                        </a:lnSpc>
                        <a:spcBef>
                          <a:spcPts val="150"/>
                        </a:spcBef>
                        <a:spcAft>
                          <a:spcPts val="0"/>
                        </a:spcAft>
                      </a:pPr>
                      <a:r>
                        <a:rPr lang="en-US" sz="900" spc="30">
                          <a:effectLst/>
                          <a:latin typeface="Arial" panose="020B0604020202020204" pitchFamily="34" charset="0"/>
                          <a:cs typeface="Arial" panose="020B0604020202020204" pitchFamily="34" charset="0"/>
                        </a:rPr>
                        <a:t>Jawa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40.2</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40.6</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275166614"/>
                  </a:ext>
                </a:extLst>
              </a:tr>
              <a:tr h="233804">
                <a:tc>
                  <a:txBody>
                    <a:bodyPr/>
                    <a:lstStyle/>
                    <a:p>
                      <a:pPr marL="27305">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Sunda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15.5</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16.3</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2920743156"/>
                  </a:ext>
                </a:extLst>
              </a:tr>
              <a:tr h="233804">
                <a:tc>
                  <a:txBody>
                    <a:bodyPr/>
                    <a:lstStyle/>
                    <a:p>
                      <a:pPr marL="27305">
                        <a:lnSpc>
                          <a:spcPct val="107000"/>
                        </a:lnSpc>
                        <a:spcBef>
                          <a:spcPts val="150"/>
                        </a:spcBef>
                        <a:spcAft>
                          <a:spcPts val="0"/>
                        </a:spcAft>
                      </a:pPr>
                      <a:r>
                        <a:rPr lang="en-US" sz="900">
                          <a:effectLst/>
                          <a:latin typeface="Arial" panose="020B0604020202020204" pitchFamily="34" charset="0"/>
                          <a:cs typeface="Arial" panose="020B0604020202020204" pitchFamily="34" charset="0"/>
                        </a:rPr>
                        <a:t>Batak</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3.6</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3.3</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835104951"/>
                  </a:ext>
                </a:extLst>
              </a:tr>
              <a:tr h="233804">
                <a:tc>
                  <a:txBody>
                    <a:bodyPr/>
                    <a:lstStyle/>
                    <a:p>
                      <a:pPr marL="27305">
                        <a:lnSpc>
                          <a:spcPct val="107000"/>
                        </a:lnSpc>
                        <a:spcBef>
                          <a:spcPts val="150"/>
                        </a:spcBef>
                        <a:spcAft>
                          <a:spcPts val="0"/>
                        </a:spcAft>
                      </a:pPr>
                      <a:r>
                        <a:rPr lang="en-US" sz="900" spc="20">
                          <a:effectLst/>
                          <a:latin typeface="Arial" panose="020B0604020202020204" pitchFamily="34" charset="0"/>
                          <a:cs typeface="Arial" panose="020B0604020202020204" pitchFamily="34" charset="0"/>
                        </a:rPr>
                        <a:t>Madura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3.0</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3.2</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1669227309"/>
                  </a:ext>
                </a:extLst>
              </a:tr>
              <a:tr h="233804">
                <a:tc>
                  <a:txBody>
                    <a:bodyPr/>
                    <a:lstStyle/>
                    <a:p>
                      <a:pPr marL="27305">
                        <a:lnSpc>
                          <a:spcPct val="107000"/>
                        </a:lnSpc>
                        <a:spcBef>
                          <a:spcPts val="150"/>
                        </a:spcBef>
                        <a:spcAft>
                          <a:spcPts val="0"/>
                        </a:spcAft>
                      </a:pPr>
                      <a:r>
                        <a:rPr lang="en-US" sz="900" spc="30">
                          <a:effectLst/>
                          <a:latin typeface="Arial" panose="020B0604020202020204" pitchFamily="34" charset="0"/>
                          <a:cs typeface="Arial" panose="020B0604020202020204" pitchFamily="34" charset="0"/>
                        </a:rPr>
                        <a:t>Betawi</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2.9</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2.9</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808036705"/>
                  </a:ext>
                </a:extLst>
              </a:tr>
              <a:tr h="233804">
                <a:tc>
                  <a:txBody>
                    <a:bodyPr/>
                    <a:lstStyle/>
                    <a:p>
                      <a:pPr marL="27305">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Minang</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2.7</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2.6</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673015636"/>
                  </a:ext>
                </a:extLst>
              </a:tr>
              <a:tr h="233804">
                <a:tc>
                  <a:txBody>
                    <a:bodyPr/>
                    <a:lstStyle/>
                    <a:p>
                      <a:pPr marL="27305">
                        <a:lnSpc>
                          <a:spcPct val="107000"/>
                        </a:lnSpc>
                        <a:spcBef>
                          <a:spcPts val="150"/>
                        </a:spcBef>
                        <a:spcAft>
                          <a:spcPts val="0"/>
                        </a:spcAft>
                      </a:pPr>
                      <a:r>
                        <a:rPr lang="en-US" sz="900" spc="5">
                          <a:effectLst/>
                          <a:latin typeface="Arial" panose="020B0604020202020204" pitchFamily="34" charset="0"/>
                          <a:cs typeface="Arial" panose="020B0604020202020204" pitchFamily="34" charset="0"/>
                        </a:rPr>
                        <a:t>Bugis</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2.7</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2.8</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2406330515"/>
                  </a:ext>
                </a:extLst>
              </a:tr>
              <a:tr h="233804">
                <a:tc>
                  <a:txBody>
                    <a:bodyPr/>
                    <a:lstStyle/>
                    <a:p>
                      <a:pPr marL="27305">
                        <a:lnSpc>
                          <a:spcPct val="107000"/>
                        </a:lnSpc>
                        <a:spcBef>
                          <a:spcPts val="150"/>
                        </a:spcBef>
                        <a:spcAft>
                          <a:spcPts val="0"/>
                        </a:spcAft>
                      </a:pPr>
                      <a:r>
                        <a:rPr lang="en-US" sz="900" spc="20">
                          <a:effectLst/>
                          <a:latin typeface="Arial" panose="020B0604020202020204" pitchFamily="34" charset="0"/>
                          <a:cs typeface="Arial" panose="020B0604020202020204" pitchFamily="34" charset="0"/>
                        </a:rPr>
                        <a:t>Melayu</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2.3</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0">
                          <a:effectLst/>
                          <a:latin typeface="Arial" panose="020B0604020202020204" pitchFamily="34" charset="0"/>
                          <a:cs typeface="Arial" panose="020B0604020202020204" pitchFamily="34" charset="0"/>
                        </a:rPr>
                        <a:t>2.2</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2569444959"/>
                  </a:ext>
                </a:extLst>
              </a:tr>
              <a:tr h="233804">
                <a:tc>
                  <a:txBody>
                    <a:bodyPr/>
                    <a:lstStyle/>
                    <a:p>
                      <a:pPr marL="27305">
                        <a:lnSpc>
                          <a:spcPct val="107000"/>
                        </a:lnSpc>
                        <a:spcBef>
                          <a:spcPts val="150"/>
                        </a:spcBef>
                        <a:spcAft>
                          <a:spcPts val="0"/>
                        </a:spcAft>
                      </a:pPr>
                      <a:r>
                        <a:rPr lang="en-US" sz="900" spc="-5">
                          <a:effectLst/>
                          <a:latin typeface="Arial" panose="020B0604020202020204" pitchFamily="34" charset="0"/>
                          <a:cs typeface="Arial" panose="020B0604020202020204" pitchFamily="34" charset="0"/>
                        </a:rPr>
                        <a:t>Lainnya</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27.1</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spc="-15">
                          <a:effectLst/>
                          <a:latin typeface="Arial" panose="020B0604020202020204" pitchFamily="34" charset="0"/>
                          <a:cs typeface="Arial" panose="020B0604020202020204" pitchFamily="34" charset="0"/>
                        </a:rPr>
                        <a:t>26.1</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367695802"/>
                  </a:ext>
                </a:extLst>
              </a:tr>
              <a:tr h="233804">
                <a:tc gridSpan="3">
                  <a:txBody>
                    <a:bodyPr/>
                    <a:lstStyle/>
                    <a:p>
                      <a:pPr marL="27305" algn="ctr">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PENDIDIKAN</a:t>
                      </a:r>
                      <a:r>
                        <a:rPr lang="en-US" sz="900" baseline="0">
                          <a:effectLst/>
                          <a:latin typeface="Arial" panose="020B0604020202020204" pitchFamily="34" charset="0"/>
                          <a:ea typeface="Calibri" panose="020F0502020204030204" pitchFamily="34" charset="0"/>
                          <a:cs typeface="Arial" panose="020B0604020202020204" pitchFamily="34" charset="0"/>
                        </a:rPr>
                        <a:t> </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hMerge="1">
                  <a:txBody>
                    <a:bodyPr/>
                    <a:lstStyle/>
                    <a:p>
                      <a:pPr algn="ctr">
                        <a:lnSpc>
                          <a:spcPct val="107000"/>
                        </a:lnSpc>
                        <a:spcBef>
                          <a:spcPts val="150"/>
                        </a:spcBef>
                        <a:spcAft>
                          <a:spcPts val="0"/>
                        </a:spcAft>
                      </a:pP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162" marR="8162" marT="16323" marB="0"/>
                </a:tc>
                <a:tc hMerge="1">
                  <a:txBody>
                    <a:bodyPr/>
                    <a:lstStyle/>
                    <a:p>
                      <a:pPr algn="ctr">
                        <a:lnSpc>
                          <a:spcPct val="107000"/>
                        </a:lnSpc>
                        <a:spcBef>
                          <a:spcPts val="150"/>
                        </a:spcBef>
                        <a:spcAft>
                          <a:spcPts val="0"/>
                        </a:spcAft>
                      </a:pP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162" marR="8162" marT="16323" marB="0"/>
                </a:tc>
                <a:extLst>
                  <a:ext uri="{0D108BD9-81ED-4DB2-BD59-A6C34878D82A}">
                    <a16:rowId xmlns:a16="http://schemas.microsoft.com/office/drawing/2014/main" val="737193268"/>
                  </a:ext>
                </a:extLst>
              </a:tr>
              <a:tr h="233804">
                <a:tc>
                  <a:txBody>
                    <a:bodyPr/>
                    <a:lstStyle/>
                    <a:p>
                      <a:pPr marL="27305">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SD-SMP</a:t>
                      </a:r>
                    </a:p>
                  </a:txBody>
                  <a:tcPr marL="7861" marR="7861" marT="15722" marB="0"/>
                </a:tc>
                <a:tc>
                  <a:txBody>
                    <a:bodyPr/>
                    <a:lstStyle/>
                    <a:p>
                      <a:pPr algn="ctr">
                        <a:lnSpc>
                          <a:spcPct val="107000"/>
                        </a:lnSpc>
                        <a:spcBef>
                          <a:spcPts val="150"/>
                        </a:spcBef>
                        <a:spcAft>
                          <a:spcPts val="0"/>
                        </a:spcAft>
                      </a:pPr>
                      <a:r>
                        <a:rPr lang="en-US" sz="900" b="0" i="0" kern="1200">
                          <a:solidFill>
                            <a:srgbClr val="000000"/>
                          </a:solidFill>
                          <a:effectLst/>
                          <a:latin typeface="Arial" panose="020B0604020202020204" pitchFamily="34" charset="0"/>
                          <a:ea typeface="Arial"/>
                          <a:cs typeface="Arial" panose="020B0604020202020204" pitchFamily="34" charset="0"/>
                        </a:rPr>
                        <a:t>58,7%</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r>
                        <a:rPr lang="en-US" sz="900" b="0" i="0" kern="1200">
                          <a:solidFill>
                            <a:srgbClr val="000000"/>
                          </a:solidFill>
                          <a:effectLst/>
                          <a:latin typeface="Arial" panose="020B0604020202020204" pitchFamily="34" charset="0"/>
                          <a:ea typeface="Arial"/>
                          <a:cs typeface="Arial" panose="020B0604020202020204" pitchFamily="34" charset="0"/>
                        </a:rPr>
                        <a:t>48,1%</a:t>
                      </a: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2234230795"/>
                  </a:ext>
                </a:extLst>
              </a:tr>
              <a:tr h="233804">
                <a:tc>
                  <a:txBody>
                    <a:bodyPr/>
                    <a:lstStyle/>
                    <a:p>
                      <a:pPr marL="27305">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SMA/SMK</a:t>
                      </a:r>
                    </a:p>
                  </a:txBody>
                  <a:tcPr marL="7861" marR="7861" marT="15722" marB="0"/>
                </a:tc>
                <a:tc>
                  <a:txBody>
                    <a:bodyPr/>
                    <a:lstStyle/>
                    <a:p>
                      <a:pPr algn="ctr">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29,4%</a:t>
                      </a:r>
                    </a:p>
                  </a:txBody>
                  <a:tcPr marL="7861" marR="7861" marT="15722" marB="0"/>
                </a:tc>
                <a:tc>
                  <a:txBody>
                    <a:bodyPr/>
                    <a:lstStyle/>
                    <a:p>
                      <a:pPr algn="ctr">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30,3%</a:t>
                      </a:r>
                    </a:p>
                  </a:txBody>
                  <a:tcPr marL="7861" marR="7861" marT="15722" marB="0"/>
                </a:tc>
                <a:extLst>
                  <a:ext uri="{0D108BD9-81ED-4DB2-BD59-A6C34878D82A}">
                    <a16:rowId xmlns:a16="http://schemas.microsoft.com/office/drawing/2014/main" val="1277698753"/>
                  </a:ext>
                </a:extLst>
              </a:tr>
              <a:tr h="233804">
                <a:tc>
                  <a:txBody>
                    <a:bodyPr/>
                    <a:lstStyle/>
                    <a:p>
                      <a:pPr marL="27305">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D1-D3/S1/S2</a:t>
                      </a:r>
                    </a:p>
                  </a:txBody>
                  <a:tcPr marL="7861" marR="7861" marT="15722" marB="0"/>
                </a:tc>
                <a:tc>
                  <a:txBody>
                    <a:bodyPr/>
                    <a:lstStyle/>
                    <a:p>
                      <a:pPr algn="ctr">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11,9%</a:t>
                      </a:r>
                    </a:p>
                  </a:txBody>
                  <a:tcPr marL="7861" marR="7861" marT="15722" marB="0"/>
                </a:tc>
                <a:tc>
                  <a:txBody>
                    <a:bodyPr/>
                    <a:lstStyle/>
                    <a:p>
                      <a:pPr algn="ctr">
                        <a:lnSpc>
                          <a:spcPct val="107000"/>
                        </a:lnSpc>
                        <a:spcBef>
                          <a:spcPts val="150"/>
                        </a:spcBef>
                        <a:spcAft>
                          <a:spcPts val="0"/>
                        </a:spcAft>
                      </a:pPr>
                      <a:r>
                        <a:rPr lang="en-US" sz="900">
                          <a:effectLst/>
                          <a:latin typeface="Arial" panose="020B0604020202020204" pitchFamily="34" charset="0"/>
                          <a:ea typeface="Calibri" panose="020F0502020204030204" pitchFamily="34" charset="0"/>
                          <a:cs typeface="Arial" panose="020B0604020202020204" pitchFamily="34" charset="0"/>
                        </a:rPr>
                        <a:t>21,6%</a:t>
                      </a:r>
                    </a:p>
                  </a:txBody>
                  <a:tcPr marL="7861" marR="7861" marT="15722" marB="0"/>
                </a:tc>
                <a:extLst>
                  <a:ext uri="{0D108BD9-81ED-4DB2-BD59-A6C34878D82A}">
                    <a16:rowId xmlns:a16="http://schemas.microsoft.com/office/drawing/2014/main" val="286396987"/>
                  </a:ext>
                </a:extLst>
              </a:tr>
              <a:tr h="251436">
                <a:tc>
                  <a:txBody>
                    <a:bodyPr/>
                    <a:lstStyle/>
                    <a:p>
                      <a:pPr marL="27305">
                        <a:lnSpc>
                          <a:spcPct val="107000"/>
                        </a:lnSpc>
                        <a:spcBef>
                          <a:spcPts val="150"/>
                        </a:spcBef>
                        <a:spcAft>
                          <a:spcPts val="0"/>
                        </a:spcAft>
                      </a:pP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tc>
                  <a:txBody>
                    <a:bodyPr/>
                    <a:lstStyle/>
                    <a:p>
                      <a:pPr algn="ctr">
                        <a:lnSpc>
                          <a:spcPct val="107000"/>
                        </a:lnSpc>
                        <a:spcBef>
                          <a:spcPts val="150"/>
                        </a:spcBef>
                        <a:spcAft>
                          <a:spcPts val="0"/>
                        </a:spcAft>
                      </a:pPr>
                      <a:endParaRPr lang="en-US" sz="900">
                        <a:effectLst/>
                        <a:latin typeface="Arial" panose="020B0604020202020204" pitchFamily="34" charset="0"/>
                        <a:ea typeface="Calibri" panose="020F0502020204030204" pitchFamily="34" charset="0"/>
                        <a:cs typeface="Arial" panose="020B0604020202020204" pitchFamily="34" charset="0"/>
                      </a:endParaRPr>
                    </a:p>
                  </a:txBody>
                  <a:tcPr marL="7861" marR="7861" marT="15722" marB="0"/>
                </a:tc>
                <a:extLst>
                  <a:ext uri="{0D108BD9-81ED-4DB2-BD59-A6C34878D82A}">
                    <a16:rowId xmlns:a16="http://schemas.microsoft.com/office/drawing/2014/main" val="2112948508"/>
                  </a:ext>
                </a:extLst>
              </a:tr>
            </a:tbl>
          </a:graphicData>
        </a:graphic>
      </p:graphicFrame>
      <p:sp>
        <p:nvSpPr>
          <p:cNvPr id="2" name="Title 1">
            <a:extLst>
              <a:ext uri="{FF2B5EF4-FFF2-40B4-BE49-F238E27FC236}">
                <a16:creationId xmlns:a16="http://schemas.microsoft.com/office/drawing/2014/main" id="{B1E8EDAA-2FD7-4A9A-9F83-D3287982D6B2}"/>
              </a:ext>
            </a:extLst>
          </p:cNvPr>
          <p:cNvSpPr>
            <a:spLocks noGrp="1"/>
          </p:cNvSpPr>
          <p:nvPr>
            <p:ph type="title"/>
          </p:nvPr>
        </p:nvSpPr>
        <p:spPr>
          <a:xfrm>
            <a:off x="951914" y="2074363"/>
            <a:ext cx="2752354" cy="2709275"/>
          </a:xfrm>
          <a:prstGeom prst="rect">
            <a:avLst/>
          </a:prstGeom>
          <a:solidFill>
            <a:schemeClr val="accent1"/>
          </a:solidFill>
          <a:ln w="174625" cmpd="thinThick">
            <a:solidFill>
              <a:schemeClr val="accent1"/>
            </a:solidFill>
          </a:ln>
        </p:spPr>
        <p:txBody>
          <a:bodyPr vert="horz" lIns="91440" tIns="45720" rIns="91440" bIns="45720" rtlCol="0" anchor="ctr">
            <a:normAutofit/>
          </a:bodyPr>
          <a:lstStyle/>
          <a:p>
            <a:pPr algn="ctr"/>
            <a:r>
              <a:rPr lang="en-US" sz="2800" b="1" kern="1200" dirty="0" err="1">
                <a:solidFill>
                  <a:srgbClr val="FFFFFF"/>
                </a:solidFill>
                <a:latin typeface="+mj-lt"/>
                <a:ea typeface="+mj-ea"/>
                <a:cs typeface="+mj-cs"/>
              </a:rPr>
              <a:t>Profil</a:t>
            </a:r>
            <a:r>
              <a:rPr lang="en-US" sz="2800" b="1" kern="1200" dirty="0">
                <a:solidFill>
                  <a:srgbClr val="FFFFFF"/>
                </a:solidFill>
                <a:latin typeface="+mj-lt"/>
                <a:ea typeface="+mj-ea"/>
                <a:cs typeface="+mj-cs"/>
              </a:rPr>
              <a:t> </a:t>
            </a:r>
            <a:r>
              <a:rPr lang="en-US" sz="2800" b="1" kern="1200" dirty="0" err="1">
                <a:solidFill>
                  <a:srgbClr val="FFFFFF"/>
                </a:solidFill>
                <a:latin typeface="+mj-lt"/>
                <a:ea typeface="+mj-ea"/>
                <a:cs typeface="+mj-cs"/>
              </a:rPr>
              <a:t>Demografi</a:t>
            </a:r>
            <a:r>
              <a:rPr lang="en-US" sz="2800" b="1" kern="1200" dirty="0">
                <a:solidFill>
                  <a:srgbClr val="FFFFFF"/>
                </a:solidFill>
                <a:latin typeface="+mj-lt"/>
                <a:ea typeface="+mj-ea"/>
                <a:cs typeface="+mj-cs"/>
              </a:rPr>
              <a:t>: </a:t>
            </a:r>
            <a:r>
              <a:rPr lang="en-US" sz="2800" b="1" kern="1200" dirty="0" err="1">
                <a:solidFill>
                  <a:srgbClr val="FFFFFF"/>
                </a:solidFill>
                <a:latin typeface="+mj-lt"/>
                <a:ea typeface="+mj-ea"/>
                <a:cs typeface="+mj-cs"/>
              </a:rPr>
              <a:t>Sampel</a:t>
            </a:r>
            <a:r>
              <a:rPr lang="en-US" sz="2800" b="1" kern="1200" dirty="0">
                <a:solidFill>
                  <a:srgbClr val="FFFFFF"/>
                </a:solidFill>
                <a:latin typeface="+mj-lt"/>
                <a:ea typeface="+mj-ea"/>
                <a:cs typeface="+mj-cs"/>
              </a:rPr>
              <a:t>  BERBANDING </a:t>
            </a:r>
            <a:r>
              <a:rPr lang="en-US" sz="2800" b="1" kern="1200" dirty="0" err="1">
                <a:solidFill>
                  <a:srgbClr val="FFFFFF"/>
                </a:solidFill>
                <a:latin typeface="+mj-lt"/>
                <a:ea typeface="+mj-ea"/>
                <a:cs typeface="+mj-cs"/>
              </a:rPr>
              <a:t>Populasi</a:t>
            </a:r>
            <a:br>
              <a:rPr lang="en-US" sz="2800" kern="1200" dirty="0">
                <a:solidFill>
                  <a:srgbClr val="FFFFFF"/>
                </a:solidFill>
                <a:effectLst/>
                <a:latin typeface="+mj-lt"/>
                <a:ea typeface="+mj-ea"/>
                <a:cs typeface="+mj-cs"/>
              </a:rPr>
            </a:br>
            <a:endParaRPr lang="en-US" sz="2800" kern="1200" dirty="0">
              <a:solidFill>
                <a:srgbClr val="FFFFFF"/>
              </a:solidFill>
              <a:latin typeface="+mj-lt"/>
              <a:ea typeface="+mj-ea"/>
              <a:cs typeface="+mj-cs"/>
            </a:endParaRPr>
          </a:p>
        </p:txBody>
      </p:sp>
    </p:spTree>
    <p:extLst>
      <p:ext uri="{BB962C8B-B14F-4D97-AF65-F5344CB8AC3E}">
        <p14:creationId xmlns:p14="http://schemas.microsoft.com/office/powerpoint/2010/main" val="112937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09289A95-5339-412B-AF24-7E3E6E49C393}"/>
              </a:ext>
            </a:extLst>
          </p:cNvPr>
          <p:cNvGraphicFramePr>
            <a:graphicFrameLocks noGrp="1"/>
          </p:cNvGraphicFramePr>
          <p:nvPr>
            <p:extLst>
              <p:ext uri="{D42A27DB-BD31-4B8C-83A1-F6EECF244321}">
                <p14:modId xmlns:p14="http://schemas.microsoft.com/office/powerpoint/2010/main" val="3192940254"/>
              </p:ext>
            </p:extLst>
          </p:nvPr>
        </p:nvGraphicFramePr>
        <p:xfrm>
          <a:off x="838200" y="1844675"/>
          <a:ext cx="5218112" cy="4449750"/>
        </p:xfrm>
        <a:graphic>
          <a:graphicData uri="http://schemas.openxmlformats.org/drawingml/2006/table">
            <a:tbl>
              <a:tblPr firstRow="1" bandRow="1"/>
              <a:tblGrid>
                <a:gridCol w="2761012">
                  <a:extLst>
                    <a:ext uri="{9D8B030D-6E8A-4147-A177-3AD203B41FA5}">
                      <a16:colId xmlns:a16="http://schemas.microsoft.com/office/drawing/2014/main" val="4075985975"/>
                    </a:ext>
                  </a:extLst>
                </a:gridCol>
                <a:gridCol w="1228550">
                  <a:extLst>
                    <a:ext uri="{9D8B030D-6E8A-4147-A177-3AD203B41FA5}">
                      <a16:colId xmlns:a16="http://schemas.microsoft.com/office/drawing/2014/main" val="3089747227"/>
                    </a:ext>
                  </a:extLst>
                </a:gridCol>
                <a:gridCol w="1228550">
                  <a:extLst>
                    <a:ext uri="{9D8B030D-6E8A-4147-A177-3AD203B41FA5}">
                      <a16:colId xmlns:a16="http://schemas.microsoft.com/office/drawing/2014/main" val="276250745"/>
                    </a:ext>
                  </a:extLst>
                </a:gridCol>
              </a:tblGrid>
              <a:tr h="234110">
                <a:tc>
                  <a:txBody>
                    <a:bodyPr/>
                    <a:lstStyle/>
                    <a:p>
                      <a:pPr marL="694690">
                        <a:lnSpc>
                          <a:spcPct val="107000"/>
                        </a:lnSpc>
                        <a:spcBef>
                          <a:spcPts val="155"/>
                        </a:spcBef>
                        <a:spcAft>
                          <a:spcPts val="0"/>
                        </a:spcAft>
                      </a:pPr>
                      <a:r>
                        <a:rPr lang="en-US" sz="1200" spc="20" dirty="0">
                          <a:effectLst/>
                        </a:rPr>
                        <a:t>KATEGORI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marL="8890" algn="ctr">
                        <a:lnSpc>
                          <a:spcPct val="107000"/>
                        </a:lnSpc>
                        <a:spcBef>
                          <a:spcPts val="155"/>
                        </a:spcBef>
                        <a:spcAft>
                          <a:spcPts val="0"/>
                        </a:spcAft>
                      </a:pPr>
                      <a:r>
                        <a:rPr lang="en-US" sz="1200" spc="15" dirty="0">
                          <a:effectLst/>
                        </a:rPr>
                        <a:t>POPULASI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20" dirty="0">
                          <a:effectLst/>
                        </a:rPr>
                        <a:t>SAMPEL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307180895"/>
                  </a:ext>
                </a:extLst>
              </a:tr>
              <a:tr h="234110">
                <a:tc gridSpan="3">
                  <a:txBody>
                    <a:bodyPr/>
                    <a:lstStyle/>
                    <a:p>
                      <a:pPr algn="ctr">
                        <a:lnSpc>
                          <a:spcPct val="107000"/>
                        </a:lnSpc>
                        <a:spcBef>
                          <a:spcPts val="155"/>
                        </a:spcBef>
                        <a:spcAft>
                          <a:spcPts val="0"/>
                        </a:spcAft>
                      </a:pPr>
                      <a:r>
                        <a:rPr lang="en-US" sz="1200" spc="20" dirty="0">
                          <a:effectLst/>
                        </a:rPr>
                        <a:t>PROVINSI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6049868"/>
                  </a:ext>
                </a:extLst>
              </a:tr>
              <a:tr h="234110">
                <a:tc>
                  <a:txBody>
                    <a:bodyPr/>
                    <a:lstStyle/>
                    <a:p>
                      <a:pPr marL="27305">
                        <a:lnSpc>
                          <a:spcPct val="107000"/>
                        </a:lnSpc>
                        <a:spcBef>
                          <a:spcPts val="155"/>
                        </a:spcBef>
                        <a:spcAft>
                          <a:spcPts val="0"/>
                        </a:spcAft>
                      </a:pPr>
                      <a:r>
                        <a:rPr lang="en-US" sz="1200" spc="10" dirty="0">
                          <a:effectLst/>
                        </a:rPr>
                        <a:t>ACEH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994015421"/>
                  </a:ext>
                </a:extLst>
              </a:tr>
              <a:tr h="234110">
                <a:tc>
                  <a:txBody>
                    <a:bodyPr/>
                    <a:lstStyle/>
                    <a:p>
                      <a:pPr marL="27305">
                        <a:lnSpc>
                          <a:spcPct val="107000"/>
                        </a:lnSpc>
                        <a:spcBef>
                          <a:spcPts val="155"/>
                        </a:spcBef>
                        <a:spcAft>
                          <a:spcPts val="0"/>
                        </a:spcAft>
                      </a:pPr>
                      <a:r>
                        <a:rPr lang="en-US" sz="1200" spc="15">
                          <a:effectLst/>
                        </a:rPr>
                        <a:t>SUMATERA</a:t>
                      </a:r>
                      <a:r>
                        <a:rPr lang="en-US" sz="1200" spc="-20">
                          <a:effectLst/>
                        </a:rPr>
                        <a:t> </a:t>
                      </a:r>
                      <a:r>
                        <a:rPr lang="en-US" sz="1200" spc="10">
                          <a:effectLst/>
                        </a:rPr>
                        <a:t>UTARA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2809308003"/>
                  </a:ext>
                </a:extLst>
              </a:tr>
              <a:tr h="234525">
                <a:tc>
                  <a:txBody>
                    <a:bodyPr/>
                    <a:lstStyle/>
                    <a:p>
                      <a:pPr marL="27305">
                        <a:lnSpc>
                          <a:spcPct val="107000"/>
                        </a:lnSpc>
                        <a:spcBef>
                          <a:spcPts val="160"/>
                        </a:spcBef>
                        <a:spcAft>
                          <a:spcPts val="0"/>
                        </a:spcAft>
                      </a:pPr>
                      <a:r>
                        <a:rPr lang="en-US" sz="1200" spc="15">
                          <a:effectLst/>
                        </a:rPr>
                        <a:t>SUMATERA</a:t>
                      </a:r>
                      <a:r>
                        <a:rPr lang="en-US" sz="1200" spc="-20">
                          <a:effectLst/>
                        </a:rPr>
                        <a:t> </a:t>
                      </a:r>
                      <a:r>
                        <a:rPr lang="en-US" sz="1200" spc="15">
                          <a:effectLst/>
                        </a:rPr>
                        <a:t>BARAT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dirty="0">
                          <a:effectLst/>
                        </a:rPr>
                        <a:t>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extLst>
                  <a:ext uri="{0D108BD9-81ED-4DB2-BD59-A6C34878D82A}">
                    <a16:rowId xmlns:a16="http://schemas.microsoft.com/office/drawing/2014/main" val="446451625"/>
                  </a:ext>
                </a:extLst>
              </a:tr>
              <a:tr h="234110">
                <a:tc>
                  <a:txBody>
                    <a:bodyPr/>
                    <a:lstStyle/>
                    <a:p>
                      <a:pPr marL="27305">
                        <a:lnSpc>
                          <a:spcPct val="107000"/>
                        </a:lnSpc>
                        <a:spcBef>
                          <a:spcPts val="155"/>
                        </a:spcBef>
                        <a:spcAft>
                          <a:spcPts val="0"/>
                        </a:spcAft>
                      </a:pPr>
                      <a:r>
                        <a:rPr lang="en-US" sz="1200" spc="45">
                          <a:effectLst/>
                        </a:rPr>
                        <a:t>RIAU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2019146658"/>
                  </a:ext>
                </a:extLst>
              </a:tr>
              <a:tr h="234110">
                <a:tc>
                  <a:txBody>
                    <a:bodyPr/>
                    <a:lstStyle/>
                    <a:p>
                      <a:pPr marL="27305">
                        <a:lnSpc>
                          <a:spcPct val="107000"/>
                        </a:lnSpc>
                        <a:spcBef>
                          <a:spcPts val="155"/>
                        </a:spcBef>
                        <a:spcAft>
                          <a:spcPts val="0"/>
                        </a:spcAft>
                      </a:pPr>
                      <a:r>
                        <a:rPr lang="en-US" sz="1200" spc="35">
                          <a:effectLst/>
                        </a:rPr>
                        <a:t>JAMBI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3813695557"/>
                  </a:ext>
                </a:extLst>
              </a:tr>
              <a:tr h="234110">
                <a:tc>
                  <a:txBody>
                    <a:bodyPr/>
                    <a:lstStyle/>
                    <a:p>
                      <a:pPr marL="27305">
                        <a:lnSpc>
                          <a:spcPct val="107000"/>
                        </a:lnSpc>
                        <a:spcBef>
                          <a:spcPts val="155"/>
                        </a:spcBef>
                        <a:spcAft>
                          <a:spcPts val="0"/>
                        </a:spcAft>
                      </a:pPr>
                      <a:r>
                        <a:rPr lang="en-US" sz="1200" spc="15">
                          <a:effectLst/>
                        </a:rPr>
                        <a:t>SUMATERA</a:t>
                      </a:r>
                      <a:r>
                        <a:rPr lang="en-US" sz="1200" spc="-20">
                          <a:effectLst/>
                        </a:rPr>
                        <a:t> </a:t>
                      </a:r>
                      <a:r>
                        <a:rPr lang="en-US" sz="1200" spc="-10">
                          <a:effectLst/>
                        </a:rPr>
                        <a:t>SELATAN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3.1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3.1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2147696437"/>
                  </a:ext>
                </a:extLst>
              </a:tr>
              <a:tr h="234110">
                <a:tc>
                  <a:txBody>
                    <a:bodyPr/>
                    <a:lstStyle/>
                    <a:p>
                      <a:pPr marL="27305">
                        <a:lnSpc>
                          <a:spcPct val="107000"/>
                        </a:lnSpc>
                        <a:spcBef>
                          <a:spcPts val="155"/>
                        </a:spcBef>
                        <a:spcAft>
                          <a:spcPts val="0"/>
                        </a:spcAft>
                      </a:pPr>
                      <a:r>
                        <a:rPr lang="en-US" sz="1200" spc="30">
                          <a:effectLst/>
                        </a:rPr>
                        <a:t>BENGKULU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3160763078"/>
                  </a:ext>
                </a:extLst>
              </a:tr>
              <a:tr h="234525">
                <a:tc>
                  <a:txBody>
                    <a:bodyPr/>
                    <a:lstStyle/>
                    <a:p>
                      <a:pPr marL="27305">
                        <a:lnSpc>
                          <a:spcPct val="107000"/>
                        </a:lnSpc>
                        <a:spcBef>
                          <a:spcPts val="160"/>
                        </a:spcBef>
                        <a:spcAft>
                          <a:spcPts val="0"/>
                        </a:spcAft>
                      </a:pPr>
                      <a:r>
                        <a:rPr lang="en-US" sz="1200" spc="45" dirty="0">
                          <a:effectLst/>
                        </a:rPr>
                        <a:t>LAMPUNG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a:effectLst/>
                        </a:rPr>
                        <a:t>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dirty="0">
                          <a:effectLst/>
                        </a:rPr>
                        <a:t>3.2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extLst>
                  <a:ext uri="{0D108BD9-81ED-4DB2-BD59-A6C34878D82A}">
                    <a16:rowId xmlns:a16="http://schemas.microsoft.com/office/drawing/2014/main" val="1627920960"/>
                  </a:ext>
                </a:extLst>
              </a:tr>
              <a:tr h="234110">
                <a:tc>
                  <a:txBody>
                    <a:bodyPr/>
                    <a:lstStyle/>
                    <a:p>
                      <a:pPr marL="27305">
                        <a:lnSpc>
                          <a:spcPct val="107000"/>
                        </a:lnSpc>
                        <a:spcBef>
                          <a:spcPts val="155"/>
                        </a:spcBef>
                        <a:spcAft>
                          <a:spcPts val="0"/>
                        </a:spcAft>
                      </a:pPr>
                      <a:r>
                        <a:rPr lang="en-US" sz="1200" spc="15">
                          <a:effectLst/>
                        </a:rPr>
                        <a:t>KEP. </a:t>
                      </a:r>
                      <a:r>
                        <a:rPr lang="en-US" sz="1200" spc="20">
                          <a:effectLst/>
                        </a:rPr>
                        <a:t>BANGKA </a:t>
                      </a:r>
                      <a:r>
                        <a:rPr lang="en-US" sz="1200" spc="15">
                          <a:effectLst/>
                        </a:rPr>
                        <a:t>BELI</a:t>
                      </a:r>
                      <a:r>
                        <a:rPr lang="en-US" sz="1200" spc="-300">
                          <a:effectLst/>
                        </a:rPr>
                        <a:t> </a:t>
                      </a:r>
                      <a:r>
                        <a:rPr lang="en-US" sz="1200" spc="10">
                          <a:effectLst/>
                        </a:rPr>
                        <a:t>TUNG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126889299"/>
                  </a:ext>
                </a:extLst>
              </a:tr>
              <a:tr h="234110">
                <a:tc>
                  <a:txBody>
                    <a:bodyPr/>
                    <a:lstStyle/>
                    <a:p>
                      <a:pPr marL="27305">
                        <a:lnSpc>
                          <a:spcPct val="107000"/>
                        </a:lnSpc>
                        <a:spcBef>
                          <a:spcPts val="155"/>
                        </a:spcBef>
                        <a:spcAft>
                          <a:spcPts val="0"/>
                        </a:spcAft>
                      </a:pPr>
                      <a:r>
                        <a:rPr lang="en-US" sz="1200" spc="15">
                          <a:effectLst/>
                        </a:rPr>
                        <a:t>KEP.</a:t>
                      </a:r>
                      <a:r>
                        <a:rPr lang="en-US" sz="1200" spc="-25">
                          <a:effectLst/>
                        </a:rPr>
                        <a:t> </a:t>
                      </a:r>
                      <a:r>
                        <a:rPr lang="en-US" sz="1200" spc="45">
                          <a:effectLst/>
                        </a:rPr>
                        <a:t>RIAU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0.6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000030827"/>
                  </a:ext>
                </a:extLst>
              </a:tr>
              <a:tr h="234110">
                <a:tc>
                  <a:txBody>
                    <a:bodyPr/>
                    <a:lstStyle/>
                    <a:p>
                      <a:pPr marL="27305">
                        <a:lnSpc>
                          <a:spcPct val="107000"/>
                        </a:lnSpc>
                        <a:spcBef>
                          <a:spcPts val="155"/>
                        </a:spcBef>
                        <a:spcAft>
                          <a:spcPts val="0"/>
                        </a:spcAft>
                      </a:pPr>
                      <a:r>
                        <a:rPr lang="en-US" sz="1200" spc="10">
                          <a:effectLst/>
                        </a:rPr>
                        <a:t>DKI</a:t>
                      </a:r>
                      <a:r>
                        <a:rPr lang="en-US" sz="1200" spc="125">
                          <a:effectLst/>
                        </a:rPr>
                        <a:t> </a:t>
                      </a:r>
                      <a:r>
                        <a:rPr lang="en-US" sz="1200" spc="-10">
                          <a:effectLst/>
                        </a:rPr>
                        <a:t>JAKARTA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836519979"/>
                  </a:ext>
                </a:extLst>
              </a:tr>
              <a:tr h="234110">
                <a:tc>
                  <a:txBody>
                    <a:bodyPr/>
                    <a:lstStyle/>
                    <a:p>
                      <a:pPr marL="27305">
                        <a:lnSpc>
                          <a:spcPct val="107000"/>
                        </a:lnSpc>
                        <a:spcBef>
                          <a:spcPts val="155"/>
                        </a:spcBef>
                        <a:spcAft>
                          <a:spcPts val="0"/>
                        </a:spcAft>
                      </a:pPr>
                      <a:r>
                        <a:rPr lang="en-US" sz="1200" spc="25">
                          <a:effectLst/>
                        </a:rPr>
                        <a:t>JAWA</a:t>
                      </a:r>
                      <a:r>
                        <a:rPr lang="en-US" sz="1200" spc="-20">
                          <a:effectLst/>
                        </a:rPr>
                        <a:t> </a:t>
                      </a:r>
                      <a:r>
                        <a:rPr lang="en-US" sz="1200" spc="15">
                          <a:effectLst/>
                        </a:rPr>
                        <a:t>BARAT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17.4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549845218"/>
                  </a:ext>
                </a:extLst>
              </a:tr>
              <a:tr h="234525">
                <a:tc>
                  <a:txBody>
                    <a:bodyPr/>
                    <a:lstStyle/>
                    <a:p>
                      <a:pPr marL="27305">
                        <a:lnSpc>
                          <a:spcPct val="107000"/>
                        </a:lnSpc>
                        <a:spcBef>
                          <a:spcPts val="160"/>
                        </a:spcBef>
                        <a:spcAft>
                          <a:spcPts val="0"/>
                        </a:spcAft>
                      </a:pPr>
                      <a:r>
                        <a:rPr lang="en-US" sz="1200" spc="25">
                          <a:effectLst/>
                        </a:rPr>
                        <a:t>JAWA</a:t>
                      </a:r>
                      <a:r>
                        <a:rPr lang="en-US" sz="1200" spc="-20">
                          <a:effectLst/>
                        </a:rPr>
                        <a:t> </a:t>
                      </a:r>
                      <a:r>
                        <a:rPr lang="en-US" sz="1200" spc="-10">
                          <a:effectLst/>
                        </a:rPr>
                        <a:t>TENGAH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a:effectLst/>
                        </a:rPr>
                        <a:t>14.6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dirty="0">
                          <a:effectLst/>
                        </a:rPr>
                        <a:t>14.6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extLst>
                  <a:ext uri="{0D108BD9-81ED-4DB2-BD59-A6C34878D82A}">
                    <a16:rowId xmlns:a16="http://schemas.microsoft.com/office/drawing/2014/main" val="4120474251"/>
                  </a:ext>
                </a:extLst>
              </a:tr>
              <a:tr h="234110">
                <a:tc>
                  <a:txBody>
                    <a:bodyPr/>
                    <a:lstStyle/>
                    <a:p>
                      <a:pPr marL="27305">
                        <a:lnSpc>
                          <a:spcPct val="107000"/>
                        </a:lnSpc>
                        <a:spcBef>
                          <a:spcPts val="155"/>
                        </a:spcBef>
                        <a:spcAft>
                          <a:spcPts val="0"/>
                        </a:spcAft>
                      </a:pPr>
                      <a:r>
                        <a:rPr lang="en-US" sz="1200" spc="35">
                          <a:effectLst/>
                        </a:rPr>
                        <a:t>D.I.</a:t>
                      </a:r>
                      <a:r>
                        <a:rPr lang="en-US" sz="1200" spc="-25">
                          <a:effectLst/>
                        </a:rPr>
                        <a:t> </a:t>
                      </a:r>
                      <a:r>
                        <a:rPr lang="en-US" sz="1200" spc="-30">
                          <a:effectLst/>
                        </a:rPr>
                        <a:t>YOGYAKARTA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502886403"/>
                  </a:ext>
                </a:extLst>
              </a:tr>
              <a:tr h="234110">
                <a:tc>
                  <a:txBody>
                    <a:bodyPr/>
                    <a:lstStyle/>
                    <a:p>
                      <a:pPr marL="27305">
                        <a:lnSpc>
                          <a:spcPct val="107000"/>
                        </a:lnSpc>
                        <a:spcBef>
                          <a:spcPts val="155"/>
                        </a:spcBef>
                        <a:spcAft>
                          <a:spcPts val="0"/>
                        </a:spcAft>
                      </a:pPr>
                      <a:r>
                        <a:rPr lang="en-US" sz="1200" spc="25">
                          <a:effectLst/>
                        </a:rPr>
                        <a:t>JAWA </a:t>
                      </a:r>
                      <a:r>
                        <a:rPr lang="en-US" sz="1200" spc="-50">
                          <a:effectLst/>
                        </a:rPr>
                        <a:t>TI</a:t>
                      </a:r>
                      <a:r>
                        <a:rPr lang="en-US" sz="1200" spc="-260">
                          <a:effectLst/>
                        </a:rPr>
                        <a:t> </a:t>
                      </a:r>
                      <a:r>
                        <a:rPr lang="en-US" sz="1200" spc="85">
                          <a:effectLst/>
                        </a:rPr>
                        <a:t>MUR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16.2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16.2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1101481490"/>
                  </a:ext>
                </a:extLst>
              </a:tr>
              <a:tr h="234525">
                <a:tc>
                  <a:txBody>
                    <a:bodyPr/>
                    <a:lstStyle/>
                    <a:p>
                      <a:pPr marL="27305">
                        <a:lnSpc>
                          <a:spcPct val="107000"/>
                        </a:lnSpc>
                        <a:spcBef>
                          <a:spcPts val="160"/>
                        </a:spcBef>
                        <a:spcAft>
                          <a:spcPts val="0"/>
                        </a:spcAft>
                      </a:pPr>
                      <a:r>
                        <a:rPr lang="en-US" sz="1200">
                          <a:effectLst/>
                        </a:rPr>
                        <a:t>BANTEN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a:effectLst/>
                        </a:rPr>
                        <a:t>4.3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tc>
                  <a:txBody>
                    <a:bodyPr/>
                    <a:lstStyle/>
                    <a:p>
                      <a:pPr algn="ctr">
                        <a:lnSpc>
                          <a:spcPct val="107000"/>
                        </a:lnSpc>
                        <a:spcBef>
                          <a:spcPts val="160"/>
                        </a:spcBef>
                        <a:spcAft>
                          <a:spcPts val="0"/>
                        </a:spcAft>
                      </a:pPr>
                      <a:r>
                        <a:rPr lang="en-US" sz="1200" spc="-5" dirty="0">
                          <a:effectLst/>
                        </a:rPr>
                        <a:t>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3284" marB="0"/>
                </a:tc>
                <a:extLst>
                  <a:ext uri="{0D108BD9-81ED-4DB2-BD59-A6C34878D82A}">
                    <a16:rowId xmlns:a16="http://schemas.microsoft.com/office/drawing/2014/main" val="737329076"/>
                  </a:ext>
                </a:extLst>
              </a:tr>
              <a:tr h="234110">
                <a:tc>
                  <a:txBody>
                    <a:bodyPr/>
                    <a:lstStyle/>
                    <a:p>
                      <a:pPr marL="27305">
                        <a:lnSpc>
                          <a:spcPct val="107000"/>
                        </a:lnSpc>
                        <a:spcBef>
                          <a:spcPts val="155"/>
                        </a:spcBef>
                        <a:spcAft>
                          <a:spcPts val="0"/>
                        </a:spcAft>
                      </a:pPr>
                      <a:r>
                        <a:rPr lang="en-US" sz="1200" spc="20">
                          <a:effectLst/>
                        </a:rPr>
                        <a:t>BALI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a:effectLst/>
                        </a:rPr>
                        <a:t>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tc>
                  <a:txBody>
                    <a:bodyPr/>
                    <a:lstStyle/>
                    <a:p>
                      <a:pPr algn="ctr">
                        <a:lnSpc>
                          <a:spcPct val="107000"/>
                        </a:lnSpc>
                        <a:spcBef>
                          <a:spcPts val="155"/>
                        </a:spcBef>
                        <a:spcAft>
                          <a:spcPts val="0"/>
                        </a:spcAft>
                      </a:pPr>
                      <a:r>
                        <a:rPr lang="en-US" sz="1200" spc="-5" dirty="0">
                          <a:effectLst/>
                        </a:rPr>
                        <a:t>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27" marR="6227" marT="12869" marB="0"/>
                </a:tc>
                <a:extLst>
                  <a:ext uri="{0D108BD9-81ED-4DB2-BD59-A6C34878D82A}">
                    <a16:rowId xmlns:a16="http://schemas.microsoft.com/office/drawing/2014/main" val="986842970"/>
                  </a:ext>
                </a:extLst>
              </a:tr>
            </a:tbl>
          </a:graphicData>
        </a:graphic>
      </p:graphicFrame>
      <p:graphicFrame>
        <p:nvGraphicFramePr>
          <p:cNvPr id="5" name="Table 4">
            <a:extLst>
              <a:ext uri="{FF2B5EF4-FFF2-40B4-BE49-F238E27FC236}">
                <a16:creationId xmlns:a16="http://schemas.microsoft.com/office/drawing/2014/main" id="{A00977E4-8E29-4030-A6BA-62F1886F0C56}"/>
              </a:ext>
            </a:extLst>
          </p:cNvPr>
          <p:cNvGraphicFramePr>
            <a:graphicFrameLocks noGrp="1"/>
          </p:cNvGraphicFramePr>
          <p:nvPr>
            <p:extLst>
              <p:ext uri="{D42A27DB-BD31-4B8C-83A1-F6EECF244321}">
                <p14:modId xmlns:p14="http://schemas.microsoft.com/office/powerpoint/2010/main" val="786915954"/>
              </p:ext>
            </p:extLst>
          </p:nvPr>
        </p:nvGraphicFramePr>
        <p:xfrm>
          <a:off x="6126163" y="1844675"/>
          <a:ext cx="5222874" cy="4449750"/>
        </p:xfrm>
        <a:graphic>
          <a:graphicData uri="http://schemas.openxmlformats.org/drawingml/2006/table">
            <a:tbl>
              <a:tblPr firstRow="1" bandRow="1"/>
              <a:tblGrid>
                <a:gridCol w="2762240">
                  <a:extLst>
                    <a:ext uri="{9D8B030D-6E8A-4147-A177-3AD203B41FA5}">
                      <a16:colId xmlns:a16="http://schemas.microsoft.com/office/drawing/2014/main" val="2468026886"/>
                    </a:ext>
                  </a:extLst>
                </a:gridCol>
                <a:gridCol w="1230317">
                  <a:extLst>
                    <a:ext uri="{9D8B030D-6E8A-4147-A177-3AD203B41FA5}">
                      <a16:colId xmlns:a16="http://schemas.microsoft.com/office/drawing/2014/main" val="567207297"/>
                    </a:ext>
                  </a:extLst>
                </a:gridCol>
                <a:gridCol w="1230317">
                  <a:extLst>
                    <a:ext uri="{9D8B030D-6E8A-4147-A177-3AD203B41FA5}">
                      <a16:colId xmlns:a16="http://schemas.microsoft.com/office/drawing/2014/main" val="2625539702"/>
                    </a:ext>
                  </a:extLst>
                </a:gridCol>
              </a:tblGrid>
              <a:tr h="261750">
                <a:tc>
                  <a:txBody>
                    <a:bodyPr/>
                    <a:lstStyle/>
                    <a:p>
                      <a:pPr>
                        <a:lnSpc>
                          <a:spcPct val="107000"/>
                        </a:lnSpc>
                        <a:spcAft>
                          <a:spcPts val="800"/>
                        </a:spcAft>
                      </a:pPr>
                      <a:r>
                        <a:rPr lang="en-US" sz="1300">
                          <a:effectLst/>
                        </a:rPr>
                        <a:t>NTB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1334536388"/>
                  </a:ext>
                </a:extLst>
              </a:tr>
              <a:tr h="261750">
                <a:tc>
                  <a:txBody>
                    <a:bodyPr/>
                    <a:lstStyle/>
                    <a:p>
                      <a:pPr>
                        <a:lnSpc>
                          <a:spcPct val="107000"/>
                        </a:lnSpc>
                        <a:spcAft>
                          <a:spcPts val="800"/>
                        </a:spcAft>
                      </a:pPr>
                      <a:r>
                        <a:rPr lang="en-US" sz="1300">
                          <a:effectLst/>
                        </a:rPr>
                        <a:t>NTT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1.8</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1.8</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125897430"/>
                  </a:ext>
                </a:extLst>
              </a:tr>
              <a:tr h="261750">
                <a:tc>
                  <a:txBody>
                    <a:bodyPr/>
                    <a:lstStyle/>
                    <a:p>
                      <a:pPr>
                        <a:lnSpc>
                          <a:spcPct val="107000"/>
                        </a:lnSpc>
                        <a:spcAft>
                          <a:spcPts val="800"/>
                        </a:spcAft>
                      </a:pPr>
                      <a:r>
                        <a:rPr lang="en-US" sz="1300">
                          <a:effectLst/>
                        </a:rPr>
                        <a:t>KALIMANTAN BARAT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87224277"/>
                  </a:ext>
                </a:extLst>
              </a:tr>
              <a:tr h="261750">
                <a:tc>
                  <a:txBody>
                    <a:bodyPr/>
                    <a:lstStyle/>
                    <a:p>
                      <a:pPr>
                        <a:lnSpc>
                          <a:spcPct val="107000"/>
                        </a:lnSpc>
                        <a:spcAft>
                          <a:spcPts val="800"/>
                        </a:spcAft>
                      </a:pPr>
                      <a:r>
                        <a:rPr lang="en-US" sz="1300">
                          <a:effectLst/>
                        </a:rPr>
                        <a:t>KALIMANTAN TENGAH</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1759729502"/>
                  </a:ext>
                </a:extLst>
              </a:tr>
              <a:tr h="261750">
                <a:tc>
                  <a:txBody>
                    <a:bodyPr/>
                    <a:lstStyle/>
                    <a:p>
                      <a:pPr>
                        <a:lnSpc>
                          <a:spcPct val="107000"/>
                        </a:lnSpc>
                        <a:spcAft>
                          <a:spcPts val="800"/>
                        </a:spcAft>
                      </a:pPr>
                      <a:r>
                        <a:rPr lang="en-US" sz="1300">
                          <a:effectLst/>
                        </a:rPr>
                        <a:t>KALIMANTAN SELATAN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1.5</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1.5</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4179445080"/>
                  </a:ext>
                </a:extLst>
              </a:tr>
              <a:tr h="261750">
                <a:tc>
                  <a:txBody>
                    <a:bodyPr/>
                    <a:lstStyle/>
                    <a:p>
                      <a:pPr>
                        <a:lnSpc>
                          <a:spcPct val="107000"/>
                        </a:lnSpc>
                        <a:spcAft>
                          <a:spcPts val="800"/>
                        </a:spcAft>
                      </a:pPr>
                      <a:r>
                        <a:rPr lang="en-US" sz="1300">
                          <a:effectLst/>
                        </a:rPr>
                        <a:t>KALIMANTAN TI MUR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1.3</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1.3</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261218811"/>
                  </a:ext>
                </a:extLst>
              </a:tr>
              <a:tr h="261750">
                <a:tc>
                  <a:txBody>
                    <a:bodyPr/>
                    <a:lstStyle/>
                    <a:p>
                      <a:pPr>
                        <a:lnSpc>
                          <a:spcPct val="107000"/>
                        </a:lnSpc>
                        <a:spcAft>
                          <a:spcPts val="800"/>
                        </a:spcAft>
                      </a:pPr>
                      <a:r>
                        <a:rPr lang="en-US" sz="1300">
                          <a:effectLst/>
                        </a:rPr>
                        <a:t>KALIMANTAN UTARA</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0.2</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0.2</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244384455"/>
                  </a:ext>
                </a:extLst>
              </a:tr>
              <a:tr h="261750">
                <a:tc>
                  <a:txBody>
                    <a:bodyPr/>
                    <a:lstStyle/>
                    <a:p>
                      <a:pPr>
                        <a:lnSpc>
                          <a:spcPct val="107000"/>
                        </a:lnSpc>
                        <a:spcAft>
                          <a:spcPts val="800"/>
                        </a:spcAft>
                      </a:pPr>
                      <a:r>
                        <a:rPr lang="en-US" sz="1300">
                          <a:effectLst/>
                        </a:rPr>
                        <a:t>SULAWESI UTARA</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1.0</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1.0</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408256638"/>
                  </a:ext>
                </a:extLst>
              </a:tr>
              <a:tr h="261750">
                <a:tc>
                  <a:txBody>
                    <a:bodyPr/>
                    <a:lstStyle/>
                    <a:p>
                      <a:pPr>
                        <a:lnSpc>
                          <a:spcPct val="107000"/>
                        </a:lnSpc>
                        <a:spcAft>
                          <a:spcPts val="800"/>
                        </a:spcAft>
                      </a:pPr>
                      <a:r>
                        <a:rPr lang="en-US" sz="1300">
                          <a:effectLst/>
                        </a:rPr>
                        <a:t>SULAWESI TENGAH</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1.0</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1.0</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2325410055"/>
                  </a:ext>
                </a:extLst>
              </a:tr>
              <a:tr h="261750">
                <a:tc>
                  <a:txBody>
                    <a:bodyPr/>
                    <a:lstStyle/>
                    <a:p>
                      <a:pPr>
                        <a:lnSpc>
                          <a:spcPct val="107000"/>
                        </a:lnSpc>
                        <a:spcAft>
                          <a:spcPts val="800"/>
                        </a:spcAft>
                      </a:pPr>
                      <a:r>
                        <a:rPr lang="en-US" sz="1300">
                          <a:effectLst/>
                        </a:rPr>
                        <a:t>SULAWESI SELATAN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3.2</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3.2</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2519839676"/>
                  </a:ext>
                </a:extLst>
              </a:tr>
              <a:tr h="261750">
                <a:tc>
                  <a:txBody>
                    <a:bodyPr/>
                    <a:lstStyle/>
                    <a:p>
                      <a:pPr>
                        <a:lnSpc>
                          <a:spcPct val="107000"/>
                        </a:lnSpc>
                        <a:spcAft>
                          <a:spcPts val="800"/>
                        </a:spcAft>
                      </a:pPr>
                      <a:r>
                        <a:rPr lang="en-US" sz="1300">
                          <a:effectLst/>
                        </a:rPr>
                        <a:t>SULAWESI TENGGARA</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1370289134"/>
                  </a:ext>
                </a:extLst>
              </a:tr>
              <a:tr h="261750">
                <a:tc>
                  <a:txBody>
                    <a:bodyPr/>
                    <a:lstStyle/>
                    <a:p>
                      <a:pPr>
                        <a:lnSpc>
                          <a:spcPct val="107000"/>
                        </a:lnSpc>
                        <a:spcAft>
                          <a:spcPts val="800"/>
                        </a:spcAft>
                      </a:pPr>
                      <a:r>
                        <a:rPr lang="en-US" sz="1300">
                          <a:effectLst/>
                        </a:rPr>
                        <a:t>GORONTALO</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2585159702"/>
                  </a:ext>
                </a:extLst>
              </a:tr>
              <a:tr h="261750">
                <a:tc>
                  <a:txBody>
                    <a:bodyPr/>
                    <a:lstStyle/>
                    <a:p>
                      <a:pPr>
                        <a:lnSpc>
                          <a:spcPct val="107000"/>
                        </a:lnSpc>
                        <a:spcAft>
                          <a:spcPts val="800"/>
                        </a:spcAft>
                      </a:pPr>
                      <a:r>
                        <a:rPr lang="en-US" sz="1300">
                          <a:effectLst/>
                        </a:rPr>
                        <a:t>SULAWESI BARAT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0.5</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0.5</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805781224"/>
                  </a:ext>
                </a:extLst>
              </a:tr>
              <a:tr h="261750">
                <a:tc>
                  <a:txBody>
                    <a:bodyPr/>
                    <a:lstStyle/>
                    <a:p>
                      <a:pPr>
                        <a:lnSpc>
                          <a:spcPct val="107000"/>
                        </a:lnSpc>
                        <a:spcAft>
                          <a:spcPts val="800"/>
                        </a:spcAft>
                      </a:pPr>
                      <a:r>
                        <a:rPr lang="en-US" sz="1300">
                          <a:effectLst/>
                        </a:rPr>
                        <a:t>MALUKU</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0.7</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0.7</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483386462"/>
                  </a:ext>
                </a:extLst>
              </a:tr>
              <a:tr h="261750">
                <a:tc>
                  <a:txBody>
                    <a:bodyPr/>
                    <a:lstStyle/>
                    <a:p>
                      <a:pPr>
                        <a:lnSpc>
                          <a:spcPct val="107000"/>
                        </a:lnSpc>
                        <a:spcAft>
                          <a:spcPts val="800"/>
                        </a:spcAft>
                      </a:pPr>
                      <a:r>
                        <a:rPr lang="en-US" sz="1300">
                          <a:effectLst/>
                        </a:rPr>
                        <a:t>MALUKU UTARA</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623082292"/>
                  </a:ext>
                </a:extLst>
              </a:tr>
              <a:tr h="261750">
                <a:tc>
                  <a:txBody>
                    <a:bodyPr/>
                    <a:lstStyle/>
                    <a:p>
                      <a:pPr>
                        <a:lnSpc>
                          <a:spcPct val="107000"/>
                        </a:lnSpc>
                        <a:spcAft>
                          <a:spcPts val="800"/>
                        </a:spcAft>
                      </a:pPr>
                      <a:r>
                        <a:rPr lang="en-US" sz="1300">
                          <a:effectLst/>
                        </a:rPr>
                        <a:t>PAPUA BARAT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0.4</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4251229473"/>
                  </a:ext>
                </a:extLst>
              </a:tr>
              <a:tr h="261750">
                <a:tc>
                  <a:txBody>
                    <a:bodyPr/>
                    <a:lstStyle/>
                    <a:p>
                      <a:pPr>
                        <a:lnSpc>
                          <a:spcPct val="107000"/>
                        </a:lnSpc>
                        <a:spcAft>
                          <a:spcPts val="800"/>
                        </a:spcAft>
                      </a:pPr>
                      <a:r>
                        <a:rPr lang="en-US" sz="1300">
                          <a:effectLst/>
                        </a:rPr>
                        <a:t>PAPUA</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tc>
                  <a:txBody>
                    <a:bodyPr/>
                    <a:lstStyle/>
                    <a:p>
                      <a:pPr algn="ctr">
                        <a:lnSpc>
                          <a:spcPct val="107000"/>
                        </a:lnSpc>
                        <a:spcAft>
                          <a:spcPts val="800"/>
                        </a:spcAft>
                      </a:pPr>
                      <a:r>
                        <a:rPr lang="en-US" sz="1300">
                          <a:effectLst/>
                        </a:rPr>
                        <a:t>1.9</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727" marR="7727" marT="15967" marB="0"/>
                </a:tc>
                <a:extLst>
                  <a:ext uri="{0D108BD9-81ED-4DB2-BD59-A6C34878D82A}">
                    <a16:rowId xmlns:a16="http://schemas.microsoft.com/office/drawing/2014/main" val="3488521571"/>
                  </a:ext>
                </a:extLst>
              </a:tr>
            </a:tbl>
          </a:graphicData>
        </a:graphic>
      </p:graphicFrame>
      <p:sp>
        <p:nvSpPr>
          <p:cNvPr id="2" name="Title 1">
            <a:extLst>
              <a:ext uri="{FF2B5EF4-FFF2-40B4-BE49-F238E27FC236}">
                <a16:creationId xmlns:a16="http://schemas.microsoft.com/office/drawing/2014/main" id="{263A6E96-6D7C-4FE9-9292-42A4165BEC3F}"/>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b="1" kern="1200">
                <a:solidFill>
                  <a:schemeClr val="tx1"/>
                </a:solidFill>
                <a:latin typeface="+mj-lt"/>
                <a:ea typeface="+mj-ea"/>
                <a:cs typeface="+mj-cs"/>
              </a:rPr>
              <a:t>Profil Demografi: Sampel  Berbanding Populasi</a:t>
            </a:r>
            <a:br>
              <a:rPr lang="en-US" kern="1200">
                <a:solidFill>
                  <a:schemeClr val="tx1"/>
                </a:solidFill>
                <a:effectLst/>
                <a:latin typeface="+mj-lt"/>
                <a:ea typeface="+mj-ea"/>
                <a:cs typeface="+mj-cs"/>
              </a:rPr>
            </a:br>
            <a:endParaRPr lang="en-US" kern="1200">
              <a:solidFill>
                <a:schemeClr val="tx1"/>
              </a:solidFill>
              <a:latin typeface="+mj-lt"/>
              <a:ea typeface="+mj-ea"/>
              <a:cs typeface="+mj-cs"/>
            </a:endParaRPr>
          </a:p>
        </p:txBody>
      </p:sp>
    </p:spTree>
    <p:extLst>
      <p:ext uri="{BB962C8B-B14F-4D97-AF65-F5344CB8AC3E}">
        <p14:creationId xmlns:p14="http://schemas.microsoft.com/office/powerpoint/2010/main" val="1127424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3CAD4-24DE-40B3-B4B6-77EACD31784F}"/>
              </a:ext>
            </a:extLst>
          </p:cNvPr>
          <p:cNvSpPr>
            <a:spLocks noGrp="1"/>
          </p:cNvSpPr>
          <p:nvPr>
            <p:ph type="title"/>
          </p:nvPr>
        </p:nvSpPr>
        <p:spPr/>
        <p:txBody>
          <a:bodyPr/>
          <a:lstStyle/>
          <a:p>
            <a:r>
              <a:rPr lang="id-ID" b="1" dirty="0"/>
              <a:t>Penilaian Warga terhadap Keadaan Ekonomi</a:t>
            </a:r>
            <a:br>
              <a:rPr lang="en-ID" b="1" dirty="0"/>
            </a:br>
            <a:endParaRPr lang="en-ID" dirty="0"/>
          </a:p>
        </p:txBody>
      </p:sp>
      <p:graphicFrame>
        <p:nvGraphicFramePr>
          <p:cNvPr id="6" name="Content Placeholder 5">
            <a:extLst>
              <a:ext uri="{FF2B5EF4-FFF2-40B4-BE49-F238E27FC236}">
                <a16:creationId xmlns:a16="http://schemas.microsoft.com/office/drawing/2014/main" id="{87179BF5-4887-4341-9C2E-1CFB1BEEE144}"/>
              </a:ext>
            </a:extLst>
          </p:cNvPr>
          <p:cNvGraphicFramePr>
            <a:graphicFrameLocks noGrp="1"/>
          </p:cNvGraphicFramePr>
          <p:nvPr>
            <p:ph idx="1"/>
            <p:extLst>
              <p:ext uri="{D42A27DB-BD31-4B8C-83A1-F6EECF244321}">
                <p14:modId xmlns:p14="http://schemas.microsoft.com/office/powerpoint/2010/main" val="3340416495"/>
              </p:ext>
            </p:extLst>
          </p:nvPr>
        </p:nvGraphicFramePr>
        <p:xfrm>
          <a:off x="957470" y="1958147"/>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017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04DE9-29A7-4462-9E72-7ECE80243537}"/>
              </a:ext>
            </a:extLst>
          </p:cNvPr>
          <p:cNvSpPr>
            <a:spLocks noGrp="1"/>
          </p:cNvSpPr>
          <p:nvPr>
            <p:ph type="title"/>
          </p:nvPr>
        </p:nvSpPr>
        <p:spPr/>
        <p:txBody>
          <a:bodyPr>
            <a:normAutofit/>
          </a:bodyPr>
          <a:lstStyle/>
          <a:p>
            <a:r>
              <a:rPr lang="id-ID" sz="2000" dirty="0"/>
              <a:t>Penilaian Terhadap Keadaan Ekonomi Keluarga (%)</a:t>
            </a:r>
            <a:br>
              <a:rPr lang="en-ID" sz="2000" dirty="0"/>
            </a:br>
            <a:r>
              <a:rPr lang="en-ID" sz="2000" dirty="0" err="1"/>
              <a:t>disaat</a:t>
            </a:r>
            <a:r>
              <a:rPr lang="en-ID" sz="2000" dirty="0"/>
              <a:t> pandemic </a:t>
            </a:r>
            <a:r>
              <a:rPr lang="en-ID" sz="2000" dirty="0" err="1"/>
              <a:t>Covid</a:t>
            </a:r>
            <a:r>
              <a:rPr lang="en-ID" sz="2000" dirty="0"/>
              <a:t> yang </a:t>
            </a:r>
            <a:r>
              <a:rPr lang="en-ID" sz="2000" dirty="0" err="1"/>
              <a:t>berpengaruh</a:t>
            </a:r>
            <a:r>
              <a:rPr lang="en-ID" sz="2000" dirty="0"/>
              <a:t> pada </a:t>
            </a:r>
            <a:r>
              <a:rPr lang="en-ID" sz="2000" dirty="0" err="1"/>
              <a:t>perlambatan</a:t>
            </a:r>
            <a:r>
              <a:rPr lang="en-ID" sz="2000" dirty="0"/>
              <a:t> </a:t>
            </a:r>
            <a:r>
              <a:rPr lang="en-ID" sz="2000" dirty="0" err="1"/>
              <a:t>ekonomi</a:t>
            </a:r>
            <a:r>
              <a:rPr lang="en-ID" sz="2000" dirty="0"/>
              <a:t> </a:t>
            </a:r>
            <a:r>
              <a:rPr lang="en-ID" sz="2000" dirty="0" err="1"/>
              <a:t>nasional</a:t>
            </a:r>
            <a:r>
              <a:rPr lang="en-ID" sz="2000" dirty="0"/>
              <a:t> </a:t>
            </a:r>
            <a:r>
              <a:rPr lang="en-ID" sz="2000" dirty="0" err="1"/>
              <a:t>selama</a:t>
            </a:r>
            <a:r>
              <a:rPr lang="en-ID" sz="2000" dirty="0"/>
              <a:t> </a:t>
            </a:r>
            <a:r>
              <a:rPr lang="en-ID" sz="2000" dirty="0" err="1"/>
              <a:t>dua</a:t>
            </a:r>
            <a:r>
              <a:rPr lang="en-ID" sz="2000" dirty="0"/>
              <a:t> </a:t>
            </a:r>
            <a:r>
              <a:rPr lang="en-ID" sz="2000" dirty="0" err="1"/>
              <a:t>tahun</a:t>
            </a:r>
            <a:r>
              <a:rPr lang="en-ID" sz="2000" dirty="0"/>
              <a:t> </a:t>
            </a:r>
          </a:p>
        </p:txBody>
      </p:sp>
      <p:graphicFrame>
        <p:nvGraphicFramePr>
          <p:cNvPr id="14" name="Content Placeholder 13">
            <a:extLst>
              <a:ext uri="{FF2B5EF4-FFF2-40B4-BE49-F238E27FC236}">
                <a16:creationId xmlns:a16="http://schemas.microsoft.com/office/drawing/2014/main" id="{F6E180B9-DF32-405C-8CF2-B512FE6E8052}"/>
              </a:ext>
            </a:extLst>
          </p:cNvPr>
          <p:cNvGraphicFramePr>
            <a:graphicFrameLocks noGrp="1"/>
          </p:cNvGraphicFramePr>
          <p:nvPr>
            <p:ph idx="1"/>
            <p:extLst>
              <p:ext uri="{D42A27DB-BD31-4B8C-83A1-F6EECF244321}">
                <p14:modId xmlns:p14="http://schemas.microsoft.com/office/powerpoint/2010/main" val="220589096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209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1EC0-132C-4017-BD9C-D36678E5D879}"/>
              </a:ext>
            </a:extLst>
          </p:cNvPr>
          <p:cNvSpPr>
            <a:spLocks noGrp="1"/>
          </p:cNvSpPr>
          <p:nvPr>
            <p:ph type="title"/>
          </p:nvPr>
        </p:nvSpPr>
        <p:spPr/>
        <p:txBody>
          <a:bodyPr>
            <a:normAutofit fontScale="90000"/>
          </a:bodyPr>
          <a:lstStyle/>
          <a:p>
            <a:r>
              <a:rPr lang="id-ID" dirty="0"/>
              <a:t>Perbandingan Keadaan Ekonomi Keluarga Saat Ini dengan Tahun Lalu dan Tahun Depan (%)</a:t>
            </a:r>
            <a:endParaRPr lang="en-ID" dirty="0"/>
          </a:p>
        </p:txBody>
      </p:sp>
      <p:graphicFrame>
        <p:nvGraphicFramePr>
          <p:cNvPr id="6" name="Content Placeholder 5">
            <a:extLst>
              <a:ext uri="{FF2B5EF4-FFF2-40B4-BE49-F238E27FC236}">
                <a16:creationId xmlns:a16="http://schemas.microsoft.com/office/drawing/2014/main" id="{18C5882A-0941-4047-ACF9-04D88BEC338B}"/>
              </a:ext>
            </a:extLst>
          </p:cNvPr>
          <p:cNvGraphicFramePr>
            <a:graphicFrameLocks noGrp="1"/>
          </p:cNvGraphicFramePr>
          <p:nvPr>
            <p:ph idx="1"/>
            <p:extLst>
              <p:ext uri="{D42A27DB-BD31-4B8C-83A1-F6EECF244321}">
                <p14:modId xmlns:p14="http://schemas.microsoft.com/office/powerpoint/2010/main" val="26065424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905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AppVersion>12.000</AppVersion>
  <Characters>0</Characters>
  <CharactersWithSpaces>0</CharactersWithSpaces>
  <DocSecurity>0</DocSecurity>
  <HyperlinksChanged>false</HyperlinksChanged>
  <Lines>0</Lines>
  <LinksUpToDate>false</LinksUpToDate>
  <Pages>27</Pages>
  <Paragraphs>353</Paragraphs>
  <Words>2626</Words>
  <TotalTime>0</TotalTime>
  <MMClips>0</MMClips>
  <ScaleCrop>false</ScaleCrop>
  <HeadingPairs>
    <vt:vector size="2" baseType="variant">
      <vt:variant>
        <vt:lpstr>Title</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dc:creator>Garuda 01</dc:creator>
  <cp:lastModifiedBy>poyuono nikiana</cp:lastModifiedBy>
  <dc:title>PowerPoint Presentation</dc:title>
  <dcterms:modified xsi:type="dcterms:W3CDTF">2022-03-30T14:06:01Z</dcterms:modified>
</cp:coreProperties>
</file>